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6"/>
  </p:notesMasterIdLst>
  <p:sldIdLst>
    <p:sldId id="506" r:id="rId5"/>
    <p:sldId id="262" r:id="rId6"/>
    <p:sldId id="473" r:id="rId7"/>
    <p:sldId id="530" r:id="rId8"/>
    <p:sldId id="531" r:id="rId9"/>
    <p:sldId id="515" r:id="rId10"/>
    <p:sldId id="523" r:id="rId11"/>
    <p:sldId id="526" r:id="rId12"/>
    <p:sldId id="532" r:id="rId13"/>
    <p:sldId id="527" r:id="rId14"/>
    <p:sldId id="528" r:id="rId15"/>
    <p:sldId id="539" r:id="rId16"/>
    <p:sldId id="533" r:id="rId17"/>
    <p:sldId id="534" r:id="rId18"/>
    <p:sldId id="535" r:id="rId19"/>
    <p:sldId id="536" r:id="rId20"/>
    <p:sldId id="537" r:id="rId21"/>
    <p:sldId id="538" r:id="rId22"/>
    <p:sldId id="541" r:id="rId23"/>
    <p:sldId id="540" r:id="rId24"/>
    <p:sldId id="5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514"/>
    <a:srgbClr val="C7DCF1"/>
    <a:srgbClr val="2B68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6"/>
    <p:restoredTop sz="79398" autoAdjust="0"/>
  </p:normalViewPr>
  <p:slideViewPr>
    <p:cSldViewPr snapToGrid="0" snapToObjects="1">
      <p:cViewPr varScale="1">
        <p:scale>
          <a:sx n="55" d="100"/>
          <a:sy n="55" d="100"/>
        </p:scale>
        <p:origin x="38" y="571"/>
      </p:cViewPr>
      <p:guideLst/>
    </p:cSldViewPr>
  </p:slideViewPr>
  <p:notesTextViewPr>
    <p:cViewPr>
      <p:scale>
        <a:sx n="1" d="1"/>
        <a:sy n="1" d="1"/>
      </p:scale>
      <p:origin x="0" y="0"/>
    </p:cViewPr>
  </p:notesTextViewPr>
  <p:sorterViewPr>
    <p:cViewPr>
      <p:scale>
        <a:sx n="88" d="100"/>
        <a:sy n="8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55C1C-AEC8-4258-BEA1-8059D90A07D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C0762C9E-6E15-4BBE-B269-9A6133854398}">
      <dgm:prSet phldrT="[Text]"/>
      <dgm:spPr/>
      <dgm:t>
        <a:bodyPr/>
        <a:lstStyle/>
        <a:p>
          <a:r>
            <a:rPr lang="en-US" dirty="0"/>
            <a:t>Advocacy</a:t>
          </a:r>
        </a:p>
      </dgm:t>
    </dgm:pt>
    <dgm:pt modelId="{22037EE9-2ADE-4F27-A2FA-4DB08840A16B}" type="parTrans" cxnId="{A73628D9-6633-4AF5-9B8F-FB43EC7518E2}">
      <dgm:prSet/>
      <dgm:spPr/>
      <dgm:t>
        <a:bodyPr/>
        <a:lstStyle/>
        <a:p>
          <a:endParaRPr lang="en-US"/>
        </a:p>
      </dgm:t>
    </dgm:pt>
    <dgm:pt modelId="{30CDAD07-88A0-4ECD-8F6D-EDDFC0B3963C}" type="sibTrans" cxnId="{A73628D9-6633-4AF5-9B8F-FB43EC7518E2}">
      <dgm:prSet/>
      <dgm:spPr/>
      <dgm:t>
        <a:bodyPr/>
        <a:lstStyle/>
        <a:p>
          <a:endParaRPr lang="en-US"/>
        </a:p>
      </dgm:t>
    </dgm:pt>
    <dgm:pt modelId="{E0C5E784-5395-4F82-B506-9CBC52AC6FD9}">
      <dgm:prSet phldrT="[Text]"/>
      <dgm:spPr/>
      <dgm:t>
        <a:bodyPr/>
        <a:lstStyle/>
        <a:p>
          <a:r>
            <a:rPr lang="en-US" dirty="0"/>
            <a:t>Provides evidence to help faculty and administration buy-in to the importance </a:t>
          </a:r>
        </a:p>
      </dgm:t>
    </dgm:pt>
    <dgm:pt modelId="{B543E385-1324-4F51-806A-BFF8F1078935}" type="parTrans" cxnId="{CA6A38A9-3A57-4B73-80F7-CA2EB821B867}">
      <dgm:prSet/>
      <dgm:spPr/>
      <dgm:t>
        <a:bodyPr/>
        <a:lstStyle/>
        <a:p>
          <a:endParaRPr lang="en-US"/>
        </a:p>
      </dgm:t>
    </dgm:pt>
    <dgm:pt modelId="{0FE7191C-41CF-4F22-ABDE-6A6DEDEFF27E}" type="sibTrans" cxnId="{CA6A38A9-3A57-4B73-80F7-CA2EB821B867}">
      <dgm:prSet/>
      <dgm:spPr/>
      <dgm:t>
        <a:bodyPr/>
        <a:lstStyle/>
        <a:p>
          <a:endParaRPr lang="en-US"/>
        </a:p>
      </dgm:t>
    </dgm:pt>
    <dgm:pt modelId="{1832A12B-B4C7-4429-9AF5-2DC98E8B0243}">
      <dgm:prSet phldrT="[Text]"/>
      <dgm:spPr/>
      <dgm:t>
        <a:bodyPr/>
        <a:lstStyle/>
        <a:p>
          <a:r>
            <a:rPr lang="en-US" dirty="0"/>
            <a:t>Evaluation</a:t>
          </a:r>
        </a:p>
      </dgm:t>
    </dgm:pt>
    <dgm:pt modelId="{10177ABD-C991-47EF-9F73-A607DE30EDF3}" type="parTrans" cxnId="{8D490C3F-30B7-42F1-85DC-33A52F5E0444}">
      <dgm:prSet/>
      <dgm:spPr/>
      <dgm:t>
        <a:bodyPr/>
        <a:lstStyle/>
        <a:p>
          <a:endParaRPr lang="en-US"/>
        </a:p>
      </dgm:t>
    </dgm:pt>
    <dgm:pt modelId="{1586BABC-EEBA-4129-A770-CB4E7794D362}" type="sibTrans" cxnId="{8D490C3F-30B7-42F1-85DC-33A52F5E0444}">
      <dgm:prSet/>
      <dgm:spPr/>
      <dgm:t>
        <a:bodyPr/>
        <a:lstStyle/>
        <a:p>
          <a:endParaRPr lang="en-US"/>
        </a:p>
      </dgm:t>
    </dgm:pt>
    <dgm:pt modelId="{8CA95B81-5A59-476C-BB61-825E64AE6EBA}">
      <dgm:prSet phldrT="[Text]"/>
      <dgm:spPr/>
      <dgm:t>
        <a:bodyPr/>
        <a:lstStyle/>
        <a:p>
          <a:r>
            <a:rPr lang="en-US" dirty="0"/>
            <a:t>Tools provided to help evaluate each domain</a:t>
          </a:r>
        </a:p>
      </dgm:t>
    </dgm:pt>
    <dgm:pt modelId="{D946F67B-B912-47B8-8120-A79D3F9A46C6}" type="parTrans" cxnId="{930C177F-0692-45D6-AF68-2085CA7CE47D}">
      <dgm:prSet/>
      <dgm:spPr/>
      <dgm:t>
        <a:bodyPr/>
        <a:lstStyle/>
        <a:p>
          <a:endParaRPr lang="en-US"/>
        </a:p>
      </dgm:t>
    </dgm:pt>
    <dgm:pt modelId="{53C435AA-8B19-4BAB-868D-B7833DAD8FBD}" type="sibTrans" cxnId="{930C177F-0692-45D6-AF68-2085CA7CE47D}">
      <dgm:prSet/>
      <dgm:spPr/>
      <dgm:t>
        <a:bodyPr/>
        <a:lstStyle/>
        <a:p>
          <a:endParaRPr lang="en-US"/>
        </a:p>
      </dgm:t>
    </dgm:pt>
    <dgm:pt modelId="{F2771906-D128-4523-A5CD-B3DA10FE7762}">
      <dgm:prSet phldrT="[Text]"/>
      <dgm:spPr/>
      <dgm:t>
        <a:bodyPr/>
        <a:lstStyle/>
        <a:p>
          <a:r>
            <a:rPr lang="en-US" dirty="0"/>
            <a:t>Experiential education</a:t>
          </a:r>
        </a:p>
      </dgm:t>
    </dgm:pt>
    <dgm:pt modelId="{4D7183D0-CF47-4F19-A839-138D3CE87653}" type="parTrans" cxnId="{1DF117C0-29F5-4642-A8B2-12C0434B3DAE}">
      <dgm:prSet/>
      <dgm:spPr/>
      <dgm:t>
        <a:bodyPr/>
        <a:lstStyle/>
        <a:p>
          <a:endParaRPr lang="en-US"/>
        </a:p>
      </dgm:t>
    </dgm:pt>
    <dgm:pt modelId="{4FCF7660-7D6E-44A1-8603-226602475260}" type="sibTrans" cxnId="{1DF117C0-29F5-4642-A8B2-12C0434B3DAE}">
      <dgm:prSet/>
      <dgm:spPr/>
      <dgm:t>
        <a:bodyPr/>
        <a:lstStyle/>
        <a:p>
          <a:endParaRPr lang="en-US"/>
        </a:p>
      </dgm:t>
    </dgm:pt>
    <dgm:pt modelId="{67629ACD-A932-48C8-ADFE-44FB8B7C7D44}">
      <dgm:prSet phldrT="[Text]"/>
      <dgm:spPr/>
      <dgm:t>
        <a:bodyPr/>
        <a:lstStyle/>
        <a:p>
          <a:r>
            <a:rPr lang="en-US" dirty="0"/>
            <a:t>Curricular Revision</a:t>
          </a:r>
        </a:p>
      </dgm:t>
    </dgm:pt>
    <dgm:pt modelId="{3BA52DB3-D0AC-4884-9EF5-0CF5626B810F}" type="parTrans" cxnId="{0C1F8538-92CD-49B8-BE09-CB3E77C03195}">
      <dgm:prSet/>
      <dgm:spPr/>
      <dgm:t>
        <a:bodyPr/>
        <a:lstStyle/>
        <a:p>
          <a:endParaRPr lang="en-US"/>
        </a:p>
      </dgm:t>
    </dgm:pt>
    <dgm:pt modelId="{89A1A887-A9AB-4272-8ACD-C9D83B234DCB}" type="sibTrans" cxnId="{0C1F8538-92CD-49B8-BE09-CB3E77C03195}">
      <dgm:prSet/>
      <dgm:spPr/>
      <dgm:t>
        <a:bodyPr/>
        <a:lstStyle/>
        <a:p>
          <a:endParaRPr lang="en-US"/>
        </a:p>
      </dgm:t>
    </dgm:pt>
    <dgm:pt modelId="{E7171629-A8ED-4931-9716-1C87388FC012}">
      <dgm:prSet phldrT="[Text]"/>
      <dgm:spPr/>
      <dgm:t>
        <a:bodyPr/>
        <a:lstStyle/>
        <a:p>
          <a:r>
            <a:rPr lang="en-US" dirty="0"/>
            <a:t>Can be used by standing or ad hoc committees to benchmark current curriculum </a:t>
          </a:r>
        </a:p>
      </dgm:t>
    </dgm:pt>
    <dgm:pt modelId="{8BDB8FCD-961F-4544-B7BC-BACB599D1793}" type="parTrans" cxnId="{72E6718C-14D4-4DFC-A86E-C7ED422A5773}">
      <dgm:prSet/>
      <dgm:spPr/>
      <dgm:t>
        <a:bodyPr/>
        <a:lstStyle/>
        <a:p>
          <a:endParaRPr lang="en-US"/>
        </a:p>
      </dgm:t>
    </dgm:pt>
    <dgm:pt modelId="{E3768381-3314-4F9F-8736-84BAD8DB6D81}" type="sibTrans" cxnId="{72E6718C-14D4-4DFC-A86E-C7ED422A5773}">
      <dgm:prSet/>
      <dgm:spPr/>
      <dgm:t>
        <a:bodyPr/>
        <a:lstStyle/>
        <a:p>
          <a:endParaRPr lang="en-US"/>
        </a:p>
      </dgm:t>
    </dgm:pt>
    <dgm:pt modelId="{7C5AC57A-9E8E-4901-8087-25E2CEE947D3}">
      <dgm:prSet phldrT="[Text]"/>
      <dgm:spPr/>
      <dgm:t>
        <a:bodyPr/>
        <a:lstStyle/>
        <a:p>
          <a:r>
            <a:rPr lang="en-US" dirty="0"/>
            <a:t>Co-curriculum</a:t>
          </a:r>
        </a:p>
      </dgm:t>
    </dgm:pt>
    <dgm:pt modelId="{F5047B7E-D7FE-46AC-B6E7-843E46B98DB9}" type="parTrans" cxnId="{4F005AF8-725E-4E15-9A89-AFD09E3C1AAF}">
      <dgm:prSet/>
      <dgm:spPr/>
      <dgm:t>
        <a:bodyPr/>
        <a:lstStyle/>
        <a:p>
          <a:endParaRPr lang="en-US"/>
        </a:p>
      </dgm:t>
    </dgm:pt>
    <dgm:pt modelId="{68AB7249-9CB9-457C-816E-91A910B57D9B}" type="sibTrans" cxnId="{4F005AF8-725E-4E15-9A89-AFD09E3C1AAF}">
      <dgm:prSet/>
      <dgm:spPr/>
      <dgm:t>
        <a:bodyPr/>
        <a:lstStyle/>
        <a:p>
          <a:endParaRPr lang="en-US"/>
        </a:p>
      </dgm:t>
    </dgm:pt>
    <dgm:pt modelId="{3ACC87EB-A2A1-407A-B292-82CFB037AE54}">
      <dgm:prSet phldrT="[Text]"/>
      <dgm:spPr/>
      <dgm:t>
        <a:bodyPr/>
        <a:lstStyle/>
        <a:p>
          <a:r>
            <a:rPr lang="en-US" dirty="0"/>
            <a:t>Course level</a:t>
          </a:r>
        </a:p>
      </dgm:t>
    </dgm:pt>
    <dgm:pt modelId="{A0F725BB-7BAB-4CE5-A72B-079306A9D6A2}" type="parTrans" cxnId="{23522977-322B-4204-8763-C6C04CFFF940}">
      <dgm:prSet/>
      <dgm:spPr/>
      <dgm:t>
        <a:bodyPr/>
        <a:lstStyle/>
        <a:p>
          <a:endParaRPr lang="en-US"/>
        </a:p>
      </dgm:t>
    </dgm:pt>
    <dgm:pt modelId="{92A68104-C286-4CB0-99B7-34A10364DC95}" type="sibTrans" cxnId="{23522977-322B-4204-8763-C6C04CFFF940}">
      <dgm:prSet/>
      <dgm:spPr/>
      <dgm:t>
        <a:bodyPr/>
        <a:lstStyle/>
        <a:p>
          <a:endParaRPr lang="en-US"/>
        </a:p>
      </dgm:t>
    </dgm:pt>
    <dgm:pt modelId="{1C4ACCDC-26AF-4438-80E3-5ECA215707CB}">
      <dgm:prSet phldrT="[Text]"/>
      <dgm:spPr/>
      <dgm:t>
        <a:bodyPr/>
        <a:lstStyle/>
        <a:p>
          <a:r>
            <a:rPr lang="en-US" dirty="0"/>
            <a:t>Support curricular revision efforts</a:t>
          </a:r>
        </a:p>
      </dgm:t>
    </dgm:pt>
    <dgm:pt modelId="{3478D132-B0F8-4F96-8EB7-729561EA4284}" type="parTrans" cxnId="{4A8AE97B-A14E-48F6-B2B7-7E7F9F2CD371}">
      <dgm:prSet/>
      <dgm:spPr/>
      <dgm:t>
        <a:bodyPr/>
        <a:lstStyle/>
        <a:p>
          <a:endParaRPr lang="en-US"/>
        </a:p>
      </dgm:t>
    </dgm:pt>
    <dgm:pt modelId="{54973AFC-A61D-4974-B4B2-BA1E2949D5DB}" type="sibTrans" cxnId="{4A8AE97B-A14E-48F6-B2B7-7E7F9F2CD371}">
      <dgm:prSet/>
      <dgm:spPr/>
      <dgm:t>
        <a:bodyPr/>
        <a:lstStyle/>
        <a:p>
          <a:endParaRPr lang="en-US"/>
        </a:p>
      </dgm:t>
    </dgm:pt>
    <dgm:pt modelId="{70E993F0-A003-49A9-8E0F-16D8C61D25D0}" type="pres">
      <dgm:prSet presAssocID="{E9555C1C-AEC8-4258-BEA1-8059D90A07DD}" presName="Name0" presStyleCnt="0">
        <dgm:presLayoutVars>
          <dgm:dir/>
          <dgm:animLvl val="lvl"/>
          <dgm:resizeHandles val="exact"/>
        </dgm:presLayoutVars>
      </dgm:prSet>
      <dgm:spPr/>
    </dgm:pt>
    <dgm:pt modelId="{AD9B5285-4CC4-4ED3-B084-46D66E4BC3F9}" type="pres">
      <dgm:prSet presAssocID="{C0762C9E-6E15-4BBE-B269-9A6133854398}" presName="composite" presStyleCnt="0"/>
      <dgm:spPr/>
    </dgm:pt>
    <dgm:pt modelId="{9870CE05-8F92-46E4-A72E-08911476A2AF}" type="pres">
      <dgm:prSet presAssocID="{C0762C9E-6E15-4BBE-B269-9A6133854398}" presName="parTx" presStyleLbl="alignNode1" presStyleIdx="0" presStyleCnt="3" custLinFactNeighborX="17318" custLinFactNeighborY="-3376">
        <dgm:presLayoutVars>
          <dgm:chMax val="0"/>
          <dgm:chPref val="0"/>
          <dgm:bulletEnabled val="1"/>
        </dgm:presLayoutVars>
      </dgm:prSet>
      <dgm:spPr/>
    </dgm:pt>
    <dgm:pt modelId="{601D869B-AC20-4BF5-9E31-DCB301235DE4}" type="pres">
      <dgm:prSet presAssocID="{C0762C9E-6E15-4BBE-B269-9A6133854398}" presName="desTx" presStyleLbl="alignAccFollowNode1" presStyleIdx="0" presStyleCnt="3" custLinFactNeighborX="17318" custLinFactNeighborY="-760">
        <dgm:presLayoutVars>
          <dgm:bulletEnabled val="1"/>
        </dgm:presLayoutVars>
      </dgm:prSet>
      <dgm:spPr/>
    </dgm:pt>
    <dgm:pt modelId="{895B16AD-0409-4171-82BA-D6F9963ED173}" type="pres">
      <dgm:prSet presAssocID="{30CDAD07-88A0-4ECD-8F6D-EDDFC0B3963C}" presName="space" presStyleCnt="0"/>
      <dgm:spPr/>
    </dgm:pt>
    <dgm:pt modelId="{D0A44DCA-F46F-49E0-9B83-7C97F96D554D}" type="pres">
      <dgm:prSet presAssocID="{1832A12B-B4C7-4429-9AF5-2DC98E8B0243}" presName="composite" presStyleCnt="0"/>
      <dgm:spPr/>
    </dgm:pt>
    <dgm:pt modelId="{6C93274F-230D-49A1-AB38-775C52ECBFCD}" type="pres">
      <dgm:prSet presAssocID="{1832A12B-B4C7-4429-9AF5-2DC98E8B0243}" presName="parTx" presStyleLbl="alignNode1" presStyleIdx="1" presStyleCnt="3" custLinFactNeighborX="8870" custLinFactNeighborY="-1688">
        <dgm:presLayoutVars>
          <dgm:chMax val="0"/>
          <dgm:chPref val="0"/>
          <dgm:bulletEnabled val="1"/>
        </dgm:presLayoutVars>
      </dgm:prSet>
      <dgm:spPr/>
    </dgm:pt>
    <dgm:pt modelId="{A5A36AFA-CFC9-48AB-A716-C6EF9C7D186E}" type="pres">
      <dgm:prSet presAssocID="{1832A12B-B4C7-4429-9AF5-2DC98E8B0243}" presName="desTx" presStyleLbl="alignAccFollowNode1" presStyleIdx="1" presStyleCnt="3" custLinFactNeighborX="8870" custLinFactNeighborY="-380">
        <dgm:presLayoutVars>
          <dgm:bulletEnabled val="1"/>
        </dgm:presLayoutVars>
      </dgm:prSet>
      <dgm:spPr/>
    </dgm:pt>
    <dgm:pt modelId="{3A2C4F5A-093F-4671-AF66-00B4C3A97D32}" type="pres">
      <dgm:prSet presAssocID="{1586BABC-EEBA-4129-A770-CB4E7794D362}" presName="space" presStyleCnt="0"/>
      <dgm:spPr/>
    </dgm:pt>
    <dgm:pt modelId="{1DD44C04-DB6C-43F1-9BA8-D51C925D0369}" type="pres">
      <dgm:prSet presAssocID="{67629ACD-A932-48C8-ADFE-44FB8B7C7D44}" presName="composite" presStyleCnt="0"/>
      <dgm:spPr/>
    </dgm:pt>
    <dgm:pt modelId="{7F563569-E06F-416D-BA52-0E8F063DCBCC}" type="pres">
      <dgm:prSet presAssocID="{67629ACD-A932-48C8-ADFE-44FB8B7C7D44}" presName="parTx" presStyleLbl="alignNode1" presStyleIdx="2" presStyleCnt="3">
        <dgm:presLayoutVars>
          <dgm:chMax val="0"/>
          <dgm:chPref val="0"/>
          <dgm:bulletEnabled val="1"/>
        </dgm:presLayoutVars>
      </dgm:prSet>
      <dgm:spPr/>
    </dgm:pt>
    <dgm:pt modelId="{E56AB777-F587-408D-B96C-3CCD71C517BF}" type="pres">
      <dgm:prSet presAssocID="{67629ACD-A932-48C8-ADFE-44FB8B7C7D44}" presName="desTx" presStyleLbl="alignAccFollowNode1" presStyleIdx="2" presStyleCnt="3">
        <dgm:presLayoutVars>
          <dgm:bulletEnabled val="1"/>
        </dgm:presLayoutVars>
      </dgm:prSet>
      <dgm:spPr/>
    </dgm:pt>
  </dgm:ptLst>
  <dgm:cxnLst>
    <dgm:cxn modelId="{E8B7A606-D144-49C9-B093-F69662043A55}" type="presOf" srcId="{F2771906-D128-4523-A5CD-B3DA10FE7762}" destId="{A5A36AFA-CFC9-48AB-A716-C6EF9C7D186E}" srcOrd="0" destOrd="2" presId="urn:microsoft.com/office/officeart/2005/8/layout/hList1"/>
    <dgm:cxn modelId="{77E0C01E-748D-4CB8-B132-758E7FA1A9EF}" type="presOf" srcId="{7C5AC57A-9E8E-4901-8087-25E2CEE947D3}" destId="{A5A36AFA-CFC9-48AB-A716-C6EF9C7D186E}" srcOrd="0" destOrd="3" presId="urn:microsoft.com/office/officeart/2005/8/layout/hList1"/>
    <dgm:cxn modelId="{A87F7C28-55C8-4A51-852F-086DAE729381}" type="presOf" srcId="{C0762C9E-6E15-4BBE-B269-9A6133854398}" destId="{9870CE05-8F92-46E4-A72E-08911476A2AF}" srcOrd="0" destOrd="0" presId="urn:microsoft.com/office/officeart/2005/8/layout/hList1"/>
    <dgm:cxn modelId="{0C1F8538-92CD-49B8-BE09-CB3E77C03195}" srcId="{E9555C1C-AEC8-4258-BEA1-8059D90A07DD}" destId="{67629ACD-A932-48C8-ADFE-44FB8B7C7D44}" srcOrd="2" destOrd="0" parTransId="{3BA52DB3-D0AC-4884-9EF5-0CF5626B810F}" sibTransId="{89A1A887-A9AB-4272-8ACD-C9D83B234DCB}"/>
    <dgm:cxn modelId="{8D490C3F-30B7-42F1-85DC-33A52F5E0444}" srcId="{E9555C1C-AEC8-4258-BEA1-8059D90A07DD}" destId="{1832A12B-B4C7-4429-9AF5-2DC98E8B0243}" srcOrd="1" destOrd="0" parTransId="{10177ABD-C991-47EF-9F73-A607DE30EDF3}" sibTransId="{1586BABC-EEBA-4129-A770-CB4E7794D362}"/>
    <dgm:cxn modelId="{FD2CDC69-8873-4D10-AD26-9A3938017046}" type="presOf" srcId="{1C4ACCDC-26AF-4438-80E3-5ECA215707CB}" destId="{E56AB777-F587-408D-B96C-3CCD71C517BF}" srcOrd="0" destOrd="1" presId="urn:microsoft.com/office/officeart/2005/8/layout/hList1"/>
    <dgm:cxn modelId="{D27DE655-0D9E-4A54-8DE8-3E710CA42FBC}" type="presOf" srcId="{E0C5E784-5395-4F82-B506-9CBC52AC6FD9}" destId="{601D869B-AC20-4BF5-9E31-DCB301235DE4}" srcOrd="0" destOrd="0" presId="urn:microsoft.com/office/officeart/2005/8/layout/hList1"/>
    <dgm:cxn modelId="{23522977-322B-4204-8763-C6C04CFFF940}" srcId="{8CA95B81-5A59-476C-BB61-825E64AE6EBA}" destId="{3ACC87EB-A2A1-407A-B292-82CFB037AE54}" srcOrd="0" destOrd="0" parTransId="{A0F725BB-7BAB-4CE5-A72B-079306A9D6A2}" sibTransId="{92A68104-C286-4CB0-99B7-34A10364DC95}"/>
    <dgm:cxn modelId="{4A8AE97B-A14E-48F6-B2B7-7E7F9F2CD371}" srcId="{67629ACD-A932-48C8-ADFE-44FB8B7C7D44}" destId="{1C4ACCDC-26AF-4438-80E3-5ECA215707CB}" srcOrd="1" destOrd="0" parTransId="{3478D132-B0F8-4F96-8EB7-729561EA4284}" sibTransId="{54973AFC-A61D-4974-B4B2-BA1E2949D5DB}"/>
    <dgm:cxn modelId="{930C177F-0692-45D6-AF68-2085CA7CE47D}" srcId="{1832A12B-B4C7-4429-9AF5-2DC98E8B0243}" destId="{8CA95B81-5A59-476C-BB61-825E64AE6EBA}" srcOrd="0" destOrd="0" parTransId="{D946F67B-B912-47B8-8120-A79D3F9A46C6}" sibTransId="{53C435AA-8B19-4BAB-868D-B7833DAD8FBD}"/>
    <dgm:cxn modelId="{72E6718C-14D4-4DFC-A86E-C7ED422A5773}" srcId="{67629ACD-A932-48C8-ADFE-44FB8B7C7D44}" destId="{E7171629-A8ED-4931-9716-1C87388FC012}" srcOrd="0" destOrd="0" parTransId="{8BDB8FCD-961F-4544-B7BC-BACB599D1793}" sibTransId="{E3768381-3314-4F9F-8736-84BAD8DB6D81}"/>
    <dgm:cxn modelId="{CA6A38A9-3A57-4B73-80F7-CA2EB821B867}" srcId="{C0762C9E-6E15-4BBE-B269-9A6133854398}" destId="{E0C5E784-5395-4F82-B506-9CBC52AC6FD9}" srcOrd="0" destOrd="0" parTransId="{B543E385-1324-4F51-806A-BFF8F1078935}" sibTransId="{0FE7191C-41CF-4F22-ABDE-6A6DEDEFF27E}"/>
    <dgm:cxn modelId="{9B6048BE-B1CC-4A3D-ACD3-8CF6FC4F97D8}" type="presOf" srcId="{3ACC87EB-A2A1-407A-B292-82CFB037AE54}" destId="{A5A36AFA-CFC9-48AB-A716-C6EF9C7D186E}" srcOrd="0" destOrd="1" presId="urn:microsoft.com/office/officeart/2005/8/layout/hList1"/>
    <dgm:cxn modelId="{1DF117C0-29F5-4642-A8B2-12C0434B3DAE}" srcId="{8CA95B81-5A59-476C-BB61-825E64AE6EBA}" destId="{F2771906-D128-4523-A5CD-B3DA10FE7762}" srcOrd="1" destOrd="0" parTransId="{4D7183D0-CF47-4F19-A839-138D3CE87653}" sibTransId="{4FCF7660-7D6E-44A1-8603-226602475260}"/>
    <dgm:cxn modelId="{8B3484C7-769B-4C25-8C65-329FF0A45584}" type="presOf" srcId="{E7171629-A8ED-4931-9716-1C87388FC012}" destId="{E56AB777-F587-408D-B96C-3CCD71C517BF}" srcOrd="0" destOrd="0" presId="urn:microsoft.com/office/officeart/2005/8/layout/hList1"/>
    <dgm:cxn modelId="{A73628D9-6633-4AF5-9B8F-FB43EC7518E2}" srcId="{E9555C1C-AEC8-4258-BEA1-8059D90A07DD}" destId="{C0762C9E-6E15-4BBE-B269-9A6133854398}" srcOrd="0" destOrd="0" parTransId="{22037EE9-2ADE-4F27-A2FA-4DB08840A16B}" sibTransId="{30CDAD07-88A0-4ECD-8F6D-EDDFC0B3963C}"/>
    <dgm:cxn modelId="{89A0D9DB-F2D5-49FF-ADC9-AC5513767F3F}" type="presOf" srcId="{67629ACD-A932-48C8-ADFE-44FB8B7C7D44}" destId="{7F563569-E06F-416D-BA52-0E8F063DCBCC}" srcOrd="0" destOrd="0" presId="urn:microsoft.com/office/officeart/2005/8/layout/hList1"/>
    <dgm:cxn modelId="{260EA6E2-6813-4406-8E9D-092DE1E1B5F3}" type="presOf" srcId="{1832A12B-B4C7-4429-9AF5-2DC98E8B0243}" destId="{6C93274F-230D-49A1-AB38-775C52ECBFCD}" srcOrd="0" destOrd="0" presId="urn:microsoft.com/office/officeart/2005/8/layout/hList1"/>
    <dgm:cxn modelId="{F69530F1-8245-47F5-B085-97543CE3355C}" type="presOf" srcId="{E9555C1C-AEC8-4258-BEA1-8059D90A07DD}" destId="{70E993F0-A003-49A9-8E0F-16D8C61D25D0}" srcOrd="0" destOrd="0" presId="urn:microsoft.com/office/officeart/2005/8/layout/hList1"/>
    <dgm:cxn modelId="{4F005AF8-725E-4E15-9A89-AFD09E3C1AAF}" srcId="{8CA95B81-5A59-476C-BB61-825E64AE6EBA}" destId="{7C5AC57A-9E8E-4901-8087-25E2CEE947D3}" srcOrd="2" destOrd="0" parTransId="{F5047B7E-D7FE-46AC-B6E7-843E46B98DB9}" sibTransId="{68AB7249-9CB9-457C-816E-91A910B57D9B}"/>
    <dgm:cxn modelId="{15203BFA-96C8-4925-9C5C-CE9611BE4695}" type="presOf" srcId="{8CA95B81-5A59-476C-BB61-825E64AE6EBA}" destId="{A5A36AFA-CFC9-48AB-A716-C6EF9C7D186E}" srcOrd="0" destOrd="0" presId="urn:microsoft.com/office/officeart/2005/8/layout/hList1"/>
    <dgm:cxn modelId="{09CDF239-1095-42C3-999E-CF74977D4C99}" type="presParOf" srcId="{70E993F0-A003-49A9-8E0F-16D8C61D25D0}" destId="{AD9B5285-4CC4-4ED3-B084-46D66E4BC3F9}" srcOrd="0" destOrd="0" presId="urn:microsoft.com/office/officeart/2005/8/layout/hList1"/>
    <dgm:cxn modelId="{52002C1C-5129-450E-AAB9-C8D0C19F224D}" type="presParOf" srcId="{AD9B5285-4CC4-4ED3-B084-46D66E4BC3F9}" destId="{9870CE05-8F92-46E4-A72E-08911476A2AF}" srcOrd="0" destOrd="0" presId="urn:microsoft.com/office/officeart/2005/8/layout/hList1"/>
    <dgm:cxn modelId="{D28BF0FC-8EA4-4F3D-B874-97205A1C781F}" type="presParOf" srcId="{AD9B5285-4CC4-4ED3-B084-46D66E4BC3F9}" destId="{601D869B-AC20-4BF5-9E31-DCB301235DE4}" srcOrd="1" destOrd="0" presId="urn:microsoft.com/office/officeart/2005/8/layout/hList1"/>
    <dgm:cxn modelId="{A24E3CAE-6C23-4DA7-BB98-111DD7E89021}" type="presParOf" srcId="{70E993F0-A003-49A9-8E0F-16D8C61D25D0}" destId="{895B16AD-0409-4171-82BA-D6F9963ED173}" srcOrd="1" destOrd="0" presId="urn:microsoft.com/office/officeart/2005/8/layout/hList1"/>
    <dgm:cxn modelId="{2A5E8DDB-E2A5-4FCA-963F-AD3156FED858}" type="presParOf" srcId="{70E993F0-A003-49A9-8E0F-16D8C61D25D0}" destId="{D0A44DCA-F46F-49E0-9B83-7C97F96D554D}" srcOrd="2" destOrd="0" presId="urn:microsoft.com/office/officeart/2005/8/layout/hList1"/>
    <dgm:cxn modelId="{7B91CF32-4F7A-47CE-9B32-9B65F238E993}" type="presParOf" srcId="{D0A44DCA-F46F-49E0-9B83-7C97F96D554D}" destId="{6C93274F-230D-49A1-AB38-775C52ECBFCD}" srcOrd="0" destOrd="0" presId="urn:microsoft.com/office/officeart/2005/8/layout/hList1"/>
    <dgm:cxn modelId="{DCDD4EF2-C0FA-473C-A437-E1C0186C0A6B}" type="presParOf" srcId="{D0A44DCA-F46F-49E0-9B83-7C97F96D554D}" destId="{A5A36AFA-CFC9-48AB-A716-C6EF9C7D186E}" srcOrd="1" destOrd="0" presId="urn:microsoft.com/office/officeart/2005/8/layout/hList1"/>
    <dgm:cxn modelId="{3E19E26A-37C7-45DA-9996-C64380F8E85B}" type="presParOf" srcId="{70E993F0-A003-49A9-8E0F-16D8C61D25D0}" destId="{3A2C4F5A-093F-4671-AF66-00B4C3A97D32}" srcOrd="3" destOrd="0" presId="urn:microsoft.com/office/officeart/2005/8/layout/hList1"/>
    <dgm:cxn modelId="{D07F8411-979D-4008-B568-9FF76EBC36A3}" type="presParOf" srcId="{70E993F0-A003-49A9-8E0F-16D8C61D25D0}" destId="{1DD44C04-DB6C-43F1-9BA8-D51C925D0369}" srcOrd="4" destOrd="0" presId="urn:microsoft.com/office/officeart/2005/8/layout/hList1"/>
    <dgm:cxn modelId="{702DF567-6A10-4705-97EE-A76EB59B4BDF}" type="presParOf" srcId="{1DD44C04-DB6C-43F1-9BA8-D51C925D0369}" destId="{7F563569-E06F-416D-BA52-0E8F063DCBCC}" srcOrd="0" destOrd="0" presId="urn:microsoft.com/office/officeart/2005/8/layout/hList1"/>
    <dgm:cxn modelId="{04DFA819-1104-4712-8566-35CB00F00624}" type="presParOf" srcId="{1DD44C04-DB6C-43F1-9BA8-D51C925D0369}" destId="{E56AB777-F587-408D-B96C-3CCD71C517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EE285-6015-4758-83EF-BA0BBE84C4F0}"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7CDFE8A9-7F63-4E41-8505-2D1C987D495C}">
      <dgm:prSet phldrT="[Text]"/>
      <dgm:spPr/>
      <dgm:t>
        <a:bodyPr/>
        <a:lstStyle/>
        <a:p>
          <a:r>
            <a:rPr lang="en-US" dirty="0"/>
            <a:t>1. The Community Pharmacist Practitioner</a:t>
          </a:r>
        </a:p>
      </dgm:t>
    </dgm:pt>
    <dgm:pt modelId="{449E5BA4-0F47-4586-A13B-F41CB5D87062}" type="parTrans" cxnId="{D4D256FA-990F-4515-B2E6-F2760BFCE113}">
      <dgm:prSet/>
      <dgm:spPr/>
      <dgm:t>
        <a:bodyPr/>
        <a:lstStyle/>
        <a:p>
          <a:endParaRPr lang="en-US"/>
        </a:p>
      </dgm:t>
    </dgm:pt>
    <dgm:pt modelId="{122148A9-CCEB-4A0C-BD6B-0A27D196EE11}" type="sibTrans" cxnId="{D4D256FA-990F-4515-B2E6-F2760BFCE113}">
      <dgm:prSet/>
      <dgm:spPr/>
      <dgm:t>
        <a:bodyPr/>
        <a:lstStyle/>
        <a:p>
          <a:endParaRPr lang="en-US"/>
        </a:p>
      </dgm:t>
    </dgm:pt>
    <dgm:pt modelId="{F38BA3B5-D68C-4BFA-9BF4-298CF650AADD}">
      <dgm:prSet phldrT="[Text]"/>
      <dgm:spPr/>
      <dgm:t>
        <a:bodyPr/>
        <a:lstStyle/>
        <a:p>
          <a:r>
            <a:rPr lang="en-US" dirty="0"/>
            <a:t>2. Evidence-based Community Pharmacy Services</a:t>
          </a:r>
        </a:p>
      </dgm:t>
    </dgm:pt>
    <dgm:pt modelId="{BDF63FA2-75AB-4188-B82A-6D8D37EA8CBF}" type="parTrans" cxnId="{3F791751-E373-4335-9178-81791F29081C}">
      <dgm:prSet/>
      <dgm:spPr/>
      <dgm:t>
        <a:bodyPr/>
        <a:lstStyle/>
        <a:p>
          <a:endParaRPr lang="en-US"/>
        </a:p>
      </dgm:t>
    </dgm:pt>
    <dgm:pt modelId="{42F0F754-AB3C-4848-989B-2DADD4E9893A}" type="sibTrans" cxnId="{3F791751-E373-4335-9178-81791F29081C}">
      <dgm:prSet/>
      <dgm:spPr/>
      <dgm:t>
        <a:bodyPr/>
        <a:lstStyle/>
        <a:p>
          <a:endParaRPr lang="en-US"/>
        </a:p>
      </dgm:t>
    </dgm:pt>
    <dgm:pt modelId="{A07102D6-028A-4E55-A96D-B746C8DD4F7C}">
      <dgm:prSet phldrT="[Text]"/>
      <dgm:spPr/>
      <dgm:t>
        <a:bodyPr/>
        <a:lstStyle/>
        <a:p>
          <a:r>
            <a:rPr lang="en-US" dirty="0"/>
            <a:t>3. Extended Care Team, Community Partners &amp; Payors</a:t>
          </a:r>
        </a:p>
      </dgm:t>
    </dgm:pt>
    <dgm:pt modelId="{3652E0F5-8145-4BF4-B55F-C107C03B9B87}" type="parTrans" cxnId="{19C0F807-9CF5-4E7B-B69E-7CE52DE59B06}">
      <dgm:prSet/>
      <dgm:spPr/>
      <dgm:t>
        <a:bodyPr/>
        <a:lstStyle/>
        <a:p>
          <a:endParaRPr lang="en-US"/>
        </a:p>
      </dgm:t>
    </dgm:pt>
    <dgm:pt modelId="{5E0DBD62-79C8-4185-98DE-ACB91526D794}" type="sibTrans" cxnId="{19C0F807-9CF5-4E7B-B69E-7CE52DE59B06}">
      <dgm:prSet/>
      <dgm:spPr/>
      <dgm:t>
        <a:bodyPr/>
        <a:lstStyle/>
        <a:p>
          <a:endParaRPr lang="en-US"/>
        </a:p>
      </dgm:t>
    </dgm:pt>
    <dgm:pt modelId="{DA17A178-AD5A-4D49-A9C5-983696E1A218}">
      <dgm:prSet phldrT="[Text]"/>
      <dgm:spPr/>
      <dgm:t>
        <a:bodyPr/>
        <a:lstStyle/>
        <a:p>
          <a:r>
            <a:rPr lang="en-US" dirty="0"/>
            <a:t>4. Caring for Populations &amp; Communities</a:t>
          </a:r>
        </a:p>
      </dgm:t>
    </dgm:pt>
    <dgm:pt modelId="{B73B9161-ECF8-4E58-87B3-0BBAE65A1FDF}" type="parTrans" cxnId="{05AD9299-00B6-4C34-87F2-4D7ED67CF556}">
      <dgm:prSet/>
      <dgm:spPr/>
      <dgm:t>
        <a:bodyPr/>
        <a:lstStyle/>
        <a:p>
          <a:endParaRPr lang="en-US"/>
        </a:p>
      </dgm:t>
    </dgm:pt>
    <dgm:pt modelId="{5911452D-9B74-4FD4-AEF0-5B6168DEB724}" type="sibTrans" cxnId="{05AD9299-00B6-4C34-87F2-4D7ED67CF556}">
      <dgm:prSet/>
      <dgm:spPr/>
      <dgm:t>
        <a:bodyPr/>
        <a:lstStyle/>
        <a:p>
          <a:endParaRPr lang="en-US"/>
        </a:p>
      </dgm:t>
    </dgm:pt>
    <dgm:pt modelId="{F5261CB2-2B82-4E39-93DC-1BE9DF9F4849}">
      <dgm:prSet phldrT="[Text]"/>
      <dgm:spPr/>
      <dgm:t>
        <a:bodyPr/>
        <a:lstStyle/>
        <a:p>
          <a:r>
            <a:rPr lang="en-US" dirty="0"/>
            <a:t>5. Pharmacy Workflow &amp; Technology</a:t>
          </a:r>
        </a:p>
      </dgm:t>
    </dgm:pt>
    <dgm:pt modelId="{04B26AE0-0ADE-4291-9FAF-9E97023C7242}" type="parTrans" cxnId="{4E65D2C1-A494-4C4E-8E73-4105A4C68862}">
      <dgm:prSet/>
      <dgm:spPr/>
      <dgm:t>
        <a:bodyPr/>
        <a:lstStyle/>
        <a:p>
          <a:endParaRPr lang="en-US"/>
        </a:p>
      </dgm:t>
    </dgm:pt>
    <dgm:pt modelId="{4ABEDF98-1556-4061-B1DB-D74B273F6E3C}" type="sibTrans" cxnId="{4E65D2C1-A494-4C4E-8E73-4105A4C68862}">
      <dgm:prSet/>
      <dgm:spPr/>
      <dgm:t>
        <a:bodyPr/>
        <a:lstStyle/>
        <a:p>
          <a:endParaRPr lang="en-US"/>
        </a:p>
      </dgm:t>
    </dgm:pt>
    <dgm:pt modelId="{AB3B134D-29C8-4EC4-AE88-329A9B5E7224}">
      <dgm:prSet phldrT="[Text]"/>
      <dgm:spPr/>
      <dgm:t>
        <a:bodyPr/>
        <a:lstStyle/>
        <a:p>
          <a:r>
            <a:rPr lang="en-US" dirty="0"/>
            <a:t>6. Vision Sustainability &amp; Scalability</a:t>
          </a:r>
        </a:p>
      </dgm:t>
    </dgm:pt>
    <dgm:pt modelId="{0C981938-0C06-46EB-BC55-21EBF5B196BC}" type="parTrans" cxnId="{76DC743B-8003-446F-A808-D1BEA725C78F}">
      <dgm:prSet/>
      <dgm:spPr/>
      <dgm:t>
        <a:bodyPr/>
        <a:lstStyle/>
        <a:p>
          <a:endParaRPr lang="en-US"/>
        </a:p>
      </dgm:t>
    </dgm:pt>
    <dgm:pt modelId="{937AD168-880A-40EA-B1EA-ED63CFE0A65A}" type="sibTrans" cxnId="{76DC743B-8003-446F-A808-D1BEA725C78F}">
      <dgm:prSet/>
      <dgm:spPr/>
      <dgm:t>
        <a:bodyPr/>
        <a:lstStyle/>
        <a:p>
          <a:endParaRPr lang="en-US"/>
        </a:p>
      </dgm:t>
    </dgm:pt>
    <dgm:pt modelId="{2E69C2A3-35D8-4616-9FFA-07EA03B42D3C}" type="pres">
      <dgm:prSet presAssocID="{42CEE285-6015-4758-83EF-BA0BBE84C4F0}" presName="diagram" presStyleCnt="0">
        <dgm:presLayoutVars>
          <dgm:dir/>
          <dgm:resizeHandles val="exact"/>
        </dgm:presLayoutVars>
      </dgm:prSet>
      <dgm:spPr/>
    </dgm:pt>
    <dgm:pt modelId="{1FBC6212-5785-4E45-96A2-B258BAA62A63}" type="pres">
      <dgm:prSet presAssocID="{7CDFE8A9-7F63-4E41-8505-2D1C987D495C}" presName="node" presStyleLbl="node1" presStyleIdx="0" presStyleCnt="6">
        <dgm:presLayoutVars>
          <dgm:bulletEnabled val="1"/>
        </dgm:presLayoutVars>
      </dgm:prSet>
      <dgm:spPr/>
    </dgm:pt>
    <dgm:pt modelId="{FF4094CC-0307-4978-8FE3-E654B2FA8415}" type="pres">
      <dgm:prSet presAssocID="{122148A9-CCEB-4A0C-BD6B-0A27D196EE11}" presName="sibTrans" presStyleCnt="0"/>
      <dgm:spPr/>
    </dgm:pt>
    <dgm:pt modelId="{FEFD112D-5401-4E54-A0AF-BBD2DDEE7DF7}" type="pres">
      <dgm:prSet presAssocID="{F38BA3B5-D68C-4BFA-9BF4-298CF650AADD}" presName="node" presStyleLbl="node1" presStyleIdx="1" presStyleCnt="6">
        <dgm:presLayoutVars>
          <dgm:bulletEnabled val="1"/>
        </dgm:presLayoutVars>
      </dgm:prSet>
      <dgm:spPr/>
    </dgm:pt>
    <dgm:pt modelId="{B0BB4AB2-F9F4-4C0C-B332-762983BFF850}" type="pres">
      <dgm:prSet presAssocID="{42F0F754-AB3C-4848-989B-2DADD4E9893A}" presName="sibTrans" presStyleCnt="0"/>
      <dgm:spPr/>
    </dgm:pt>
    <dgm:pt modelId="{87C37809-8318-4447-B35E-7AFB76564034}" type="pres">
      <dgm:prSet presAssocID="{A07102D6-028A-4E55-A96D-B746C8DD4F7C}" presName="node" presStyleLbl="node1" presStyleIdx="2" presStyleCnt="6">
        <dgm:presLayoutVars>
          <dgm:bulletEnabled val="1"/>
        </dgm:presLayoutVars>
      </dgm:prSet>
      <dgm:spPr/>
    </dgm:pt>
    <dgm:pt modelId="{F24283F6-81AC-4807-A4B5-64B92A6836A2}" type="pres">
      <dgm:prSet presAssocID="{5E0DBD62-79C8-4185-98DE-ACB91526D794}" presName="sibTrans" presStyleCnt="0"/>
      <dgm:spPr/>
    </dgm:pt>
    <dgm:pt modelId="{FF0C4A54-1C38-4060-BB9C-AA624FE276CE}" type="pres">
      <dgm:prSet presAssocID="{DA17A178-AD5A-4D49-A9C5-983696E1A218}" presName="node" presStyleLbl="node1" presStyleIdx="3" presStyleCnt="6">
        <dgm:presLayoutVars>
          <dgm:bulletEnabled val="1"/>
        </dgm:presLayoutVars>
      </dgm:prSet>
      <dgm:spPr/>
    </dgm:pt>
    <dgm:pt modelId="{1C39CFD3-EB2A-4169-B1B8-1C4699AAF74C}" type="pres">
      <dgm:prSet presAssocID="{5911452D-9B74-4FD4-AEF0-5B6168DEB724}" presName="sibTrans" presStyleCnt="0"/>
      <dgm:spPr/>
    </dgm:pt>
    <dgm:pt modelId="{6BDDCFBD-6373-4DE0-8500-B511EECDCDC8}" type="pres">
      <dgm:prSet presAssocID="{F5261CB2-2B82-4E39-93DC-1BE9DF9F4849}" presName="node" presStyleLbl="node1" presStyleIdx="4" presStyleCnt="6">
        <dgm:presLayoutVars>
          <dgm:bulletEnabled val="1"/>
        </dgm:presLayoutVars>
      </dgm:prSet>
      <dgm:spPr/>
    </dgm:pt>
    <dgm:pt modelId="{9C66FE05-F346-4B0C-BD2F-14814C67E3CF}" type="pres">
      <dgm:prSet presAssocID="{4ABEDF98-1556-4061-B1DB-D74B273F6E3C}" presName="sibTrans" presStyleCnt="0"/>
      <dgm:spPr/>
    </dgm:pt>
    <dgm:pt modelId="{DB17A48B-A919-4843-A4B7-890A4B829587}" type="pres">
      <dgm:prSet presAssocID="{AB3B134D-29C8-4EC4-AE88-329A9B5E7224}" presName="node" presStyleLbl="node1" presStyleIdx="5" presStyleCnt="6">
        <dgm:presLayoutVars>
          <dgm:bulletEnabled val="1"/>
        </dgm:presLayoutVars>
      </dgm:prSet>
      <dgm:spPr/>
    </dgm:pt>
  </dgm:ptLst>
  <dgm:cxnLst>
    <dgm:cxn modelId="{19C0F807-9CF5-4E7B-B69E-7CE52DE59B06}" srcId="{42CEE285-6015-4758-83EF-BA0BBE84C4F0}" destId="{A07102D6-028A-4E55-A96D-B746C8DD4F7C}" srcOrd="2" destOrd="0" parTransId="{3652E0F5-8145-4BF4-B55F-C107C03B9B87}" sibTransId="{5E0DBD62-79C8-4185-98DE-ACB91526D794}"/>
    <dgm:cxn modelId="{05CB0C1A-BE50-4B34-994A-0597A2803377}" type="presOf" srcId="{AB3B134D-29C8-4EC4-AE88-329A9B5E7224}" destId="{DB17A48B-A919-4843-A4B7-890A4B829587}" srcOrd="0" destOrd="0" presId="urn:microsoft.com/office/officeart/2005/8/layout/default"/>
    <dgm:cxn modelId="{76DC743B-8003-446F-A808-D1BEA725C78F}" srcId="{42CEE285-6015-4758-83EF-BA0BBE84C4F0}" destId="{AB3B134D-29C8-4EC4-AE88-329A9B5E7224}" srcOrd="5" destOrd="0" parTransId="{0C981938-0C06-46EB-BC55-21EBF5B196BC}" sibTransId="{937AD168-880A-40EA-B1EA-ED63CFE0A65A}"/>
    <dgm:cxn modelId="{1CAF273E-5021-423B-8A49-35CAB3B708A6}" type="presOf" srcId="{F38BA3B5-D68C-4BFA-9BF4-298CF650AADD}" destId="{FEFD112D-5401-4E54-A0AF-BBD2DDEE7DF7}" srcOrd="0" destOrd="0" presId="urn:microsoft.com/office/officeart/2005/8/layout/default"/>
    <dgm:cxn modelId="{02E7FE49-51A7-4560-852D-1F982783F4AA}" type="presOf" srcId="{F5261CB2-2B82-4E39-93DC-1BE9DF9F4849}" destId="{6BDDCFBD-6373-4DE0-8500-B511EECDCDC8}" srcOrd="0" destOrd="0" presId="urn:microsoft.com/office/officeart/2005/8/layout/default"/>
    <dgm:cxn modelId="{3F791751-E373-4335-9178-81791F29081C}" srcId="{42CEE285-6015-4758-83EF-BA0BBE84C4F0}" destId="{F38BA3B5-D68C-4BFA-9BF4-298CF650AADD}" srcOrd="1" destOrd="0" parTransId="{BDF63FA2-75AB-4188-B82A-6D8D37EA8CBF}" sibTransId="{42F0F754-AB3C-4848-989B-2DADD4E9893A}"/>
    <dgm:cxn modelId="{7D68DE73-6943-469B-942E-D716D82EAF0A}" type="presOf" srcId="{A07102D6-028A-4E55-A96D-B746C8DD4F7C}" destId="{87C37809-8318-4447-B35E-7AFB76564034}" srcOrd="0" destOrd="0" presId="urn:microsoft.com/office/officeart/2005/8/layout/default"/>
    <dgm:cxn modelId="{2439498A-5F9B-455D-BF05-BFF16FAEBBF9}" type="presOf" srcId="{7CDFE8A9-7F63-4E41-8505-2D1C987D495C}" destId="{1FBC6212-5785-4E45-96A2-B258BAA62A63}" srcOrd="0" destOrd="0" presId="urn:microsoft.com/office/officeart/2005/8/layout/default"/>
    <dgm:cxn modelId="{05AD9299-00B6-4C34-87F2-4D7ED67CF556}" srcId="{42CEE285-6015-4758-83EF-BA0BBE84C4F0}" destId="{DA17A178-AD5A-4D49-A9C5-983696E1A218}" srcOrd="3" destOrd="0" parTransId="{B73B9161-ECF8-4E58-87B3-0BBAE65A1FDF}" sibTransId="{5911452D-9B74-4FD4-AEF0-5B6168DEB724}"/>
    <dgm:cxn modelId="{4E65D2C1-A494-4C4E-8E73-4105A4C68862}" srcId="{42CEE285-6015-4758-83EF-BA0BBE84C4F0}" destId="{F5261CB2-2B82-4E39-93DC-1BE9DF9F4849}" srcOrd="4" destOrd="0" parTransId="{04B26AE0-0ADE-4291-9FAF-9E97023C7242}" sibTransId="{4ABEDF98-1556-4061-B1DB-D74B273F6E3C}"/>
    <dgm:cxn modelId="{FC081FD5-6EDC-4522-ACA8-0EEFDD2FFBFF}" type="presOf" srcId="{DA17A178-AD5A-4D49-A9C5-983696E1A218}" destId="{FF0C4A54-1C38-4060-BB9C-AA624FE276CE}" srcOrd="0" destOrd="0" presId="urn:microsoft.com/office/officeart/2005/8/layout/default"/>
    <dgm:cxn modelId="{1114CCE6-FA8B-4B06-B462-15DB7CB1E746}" type="presOf" srcId="{42CEE285-6015-4758-83EF-BA0BBE84C4F0}" destId="{2E69C2A3-35D8-4616-9FFA-07EA03B42D3C}" srcOrd="0" destOrd="0" presId="urn:microsoft.com/office/officeart/2005/8/layout/default"/>
    <dgm:cxn modelId="{D4D256FA-990F-4515-B2E6-F2760BFCE113}" srcId="{42CEE285-6015-4758-83EF-BA0BBE84C4F0}" destId="{7CDFE8A9-7F63-4E41-8505-2D1C987D495C}" srcOrd="0" destOrd="0" parTransId="{449E5BA4-0F47-4586-A13B-F41CB5D87062}" sibTransId="{122148A9-CCEB-4A0C-BD6B-0A27D196EE11}"/>
    <dgm:cxn modelId="{D11F6FCE-A8F5-4DBC-8E6F-7F246105B3CF}" type="presParOf" srcId="{2E69C2A3-35D8-4616-9FFA-07EA03B42D3C}" destId="{1FBC6212-5785-4E45-96A2-B258BAA62A63}" srcOrd="0" destOrd="0" presId="urn:microsoft.com/office/officeart/2005/8/layout/default"/>
    <dgm:cxn modelId="{46832539-410F-42B5-AA30-41C0381D92FD}" type="presParOf" srcId="{2E69C2A3-35D8-4616-9FFA-07EA03B42D3C}" destId="{FF4094CC-0307-4978-8FE3-E654B2FA8415}" srcOrd="1" destOrd="0" presId="urn:microsoft.com/office/officeart/2005/8/layout/default"/>
    <dgm:cxn modelId="{0F9183C9-8B2F-416A-8E66-31BE0A1D5FA8}" type="presParOf" srcId="{2E69C2A3-35D8-4616-9FFA-07EA03B42D3C}" destId="{FEFD112D-5401-4E54-A0AF-BBD2DDEE7DF7}" srcOrd="2" destOrd="0" presId="urn:microsoft.com/office/officeart/2005/8/layout/default"/>
    <dgm:cxn modelId="{E698C3F4-80BA-4BF4-8808-F59FF5B351A3}" type="presParOf" srcId="{2E69C2A3-35D8-4616-9FFA-07EA03B42D3C}" destId="{B0BB4AB2-F9F4-4C0C-B332-762983BFF850}" srcOrd="3" destOrd="0" presId="urn:microsoft.com/office/officeart/2005/8/layout/default"/>
    <dgm:cxn modelId="{9EBA287B-1303-488F-9580-405E3ADE383C}" type="presParOf" srcId="{2E69C2A3-35D8-4616-9FFA-07EA03B42D3C}" destId="{87C37809-8318-4447-B35E-7AFB76564034}" srcOrd="4" destOrd="0" presId="urn:microsoft.com/office/officeart/2005/8/layout/default"/>
    <dgm:cxn modelId="{9FAB79B9-3736-4D02-ABFB-755FE4FCF4FB}" type="presParOf" srcId="{2E69C2A3-35D8-4616-9FFA-07EA03B42D3C}" destId="{F24283F6-81AC-4807-A4B5-64B92A6836A2}" srcOrd="5" destOrd="0" presId="urn:microsoft.com/office/officeart/2005/8/layout/default"/>
    <dgm:cxn modelId="{A8AAC0DB-E253-4EAF-B01B-AB58EAE29287}" type="presParOf" srcId="{2E69C2A3-35D8-4616-9FFA-07EA03B42D3C}" destId="{FF0C4A54-1C38-4060-BB9C-AA624FE276CE}" srcOrd="6" destOrd="0" presId="urn:microsoft.com/office/officeart/2005/8/layout/default"/>
    <dgm:cxn modelId="{C4FAF91D-E29B-40B4-B4CE-336B89BCAF49}" type="presParOf" srcId="{2E69C2A3-35D8-4616-9FFA-07EA03B42D3C}" destId="{1C39CFD3-EB2A-4169-B1B8-1C4699AAF74C}" srcOrd="7" destOrd="0" presId="urn:microsoft.com/office/officeart/2005/8/layout/default"/>
    <dgm:cxn modelId="{5BBDE470-92B4-42EF-BE90-14A61AF83445}" type="presParOf" srcId="{2E69C2A3-35D8-4616-9FFA-07EA03B42D3C}" destId="{6BDDCFBD-6373-4DE0-8500-B511EECDCDC8}" srcOrd="8" destOrd="0" presId="urn:microsoft.com/office/officeart/2005/8/layout/default"/>
    <dgm:cxn modelId="{82A2D004-D0EB-4EC4-8C26-FD895DE79A01}" type="presParOf" srcId="{2E69C2A3-35D8-4616-9FFA-07EA03B42D3C}" destId="{9C66FE05-F346-4B0C-BD2F-14814C67E3CF}" srcOrd="9" destOrd="0" presId="urn:microsoft.com/office/officeart/2005/8/layout/default"/>
    <dgm:cxn modelId="{453E924E-9477-4C46-9444-1DA120D1FB40}" type="presParOf" srcId="{2E69C2A3-35D8-4616-9FFA-07EA03B42D3C}" destId="{DB17A48B-A919-4843-A4B7-890A4B829587}"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0CE05-8F92-46E4-A72E-08911476A2AF}">
      <dsp:nvSpPr>
        <dsp:cNvPr id="0" name=""/>
        <dsp:cNvSpPr/>
      </dsp:nvSpPr>
      <dsp:spPr>
        <a:xfrm>
          <a:off x="380924" y="197841"/>
          <a:ext cx="2186637"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Advocacy</a:t>
          </a:r>
        </a:p>
      </dsp:txBody>
      <dsp:txXfrm>
        <a:off x="380924" y="197841"/>
        <a:ext cx="2186637" cy="547200"/>
      </dsp:txXfrm>
    </dsp:sp>
    <dsp:sp modelId="{601D869B-AC20-4BF5-9E31-DCB301235DE4}">
      <dsp:nvSpPr>
        <dsp:cNvPr id="0" name=""/>
        <dsp:cNvSpPr/>
      </dsp:nvSpPr>
      <dsp:spPr>
        <a:xfrm>
          <a:off x="380924" y="745037"/>
          <a:ext cx="2186637" cy="243131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Provides evidence to help faculty and administration buy-in to the importance </a:t>
          </a:r>
        </a:p>
      </dsp:txBody>
      <dsp:txXfrm>
        <a:off x="380924" y="745037"/>
        <a:ext cx="2186637" cy="2431319"/>
      </dsp:txXfrm>
    </dsp:sp>
    <dsp:sp modelId="{6C93274F-230D-49A1-AB38-775C52ECBFCD}">
      <dsp:nvSpPr>
        <dsp:cNvPr id="0" name=""/>
        <dsp:cNvSpPr/>
      </dsp:nvSpPr>
      <dsp:spPr>
        <a:xfrm>
          <a:off x="2688963" y="207078"/>
          <a:ext cx="2186637" cy="547200"/>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Evaluation</a:t>
          </a:r>
        </a:p>
      </dsp:txBody>
      <dsp:txXfrm>
        <a:off x="2688963" y="207078"/>
        <a:ext cx="2186637" cy="547200"/>
      </dsp:txXfrm>
    </dsp:sp>
    <dsp:sp modelId="{A5A36AFA-CFC9-48AB-A716-C6EF9C7D186E}">
      <dsp:nvSpPr>
        <dsp:cNvPr id="0" name=""/>
        <dsp:cNvSpPr/>
      </dsp:nvSpPr>
      <dsp:spPr>
        <a:xfrm>
          <a:off x="2688963" y="754276"/>
          <a:ext cx="2186637" cy="2431319"/>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Tools provided to help evaluate each domain</a:t>
          </a:r>
        </a:p>
        <a:p>
          <a:pPr marL="342900" lvl="2" indent="-171450" algn="l" defTabSz="844550">
            <a:lnSpc>
              <a:spcPct val="90000"/>
            </a:lnSpc>
            <a:spcBef>
              <a:spcPct val="0"/>
            </a:spcBef>
            <a:spcAft>
              <a:spcPct val="15000"/>
            </a:spcAft>
            <a:buChar char="•"/>
          </a:pPr>
          <a:r>
            <a:rPr lang="en-US" sz="1900" kern="1200" dirty="0"/>
            <a:t>Course level</a:t>
          </a:r>
        </a:p>
        <a:p>
          <a:pPr marL="342900" lvl="2" indent="-171450" algn="l" defTabSz="844550">
            <a:lnSpc>
              <a:spcPct val="90000"/>
            </a:lnSpc>
            <a:spcBef>
              <a:spcPct val="0"/>
            </a:spcBef>
            <a:spcAft>
              <a:spcPct val="15000"/>
            </a:spcAft>
            <a:buChar char="•"/>
          </a:pPr>
          <a:r>
            <a:rPr lang="en-US" sz="1900" kern="1200" dirty="0"/>
            <a:t>Experiential education</a:t>
          </a:r>
        </a:p>
        <a:p>
          <a:pPr marL="342900" lvl="2" indent="-171450" algn="l" defTabSz="844550">
            <a:lnSpc>
              <a:spcPct val="90000"/>
            </a:lnSpc>
            <a:spcBef>
              <a:spcPct val="0"/>
            </a:spcBef>
            <a:spcAft>
              <a:spcPct val="15000"/>
            </a:spcAft>
            <a:buChar char="•"/>
          </a:pPr>
          <a:r>
            <a:rPr lang="en-US" sz="1900" kern="1200" dirty="0"/>
            <a:t>Co-curriculum</a:t>
          </a:r>
        </a:p>
      </dsp:txBody>
      <dsp:txXfrm>
        <a:off x="2688963" y="754276"/>
        <a:ext cx="2186637" cy="2431319"/>
      </dsp:txXfrm>
    </dsp:sp>
    <dsp:sp modelId="{7F563569-E06F-416D-BA52-0E8F063DCBCC}">
      <dsp:nvSpPr>
        <dsp:cNvPr id="0" name=""/>
        <dsp:cNvSpPr/>
      </dsp:nvSpPr>
      <dsp:spPr>
        <a:xfrm>
          <a:off x="4987775" y="216315"/>
          <a:ext cx="2186637" cy="5472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Curricular Revision</a:t>
          </a:r>
        </a:p>
      </dsp:txBody>
      <dsp:txXfrm>
        <a:off x="4987775" y="216315"/>
        <a:ext cx="2186637" cy="547200"/>
      </dsp:txXfrm>
    </dsp:sp>
    <dsp:sp modelId="{E56AB777-F587-408D-B96C-3CCD71C517BF}">
      <dsp:nvSpPr>
        <dsp:cNvPr id="0" name=""/>
        <dsp:cNvSpPr/>
      </dsp:nvSpPr>
      <dsp:spPr>
        <a:xfrm>
          <a:off x="4987775" y="763515"/>
          <a:ext cx="2186637" cy="2431319"/>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Can be used by standing or ad hoc committees to benchmark current curriculum </a:t>
          </a:r>
        </a:p>
        <a:p>
          <a:pPr marL="171450" lvl="1" indent="-171450" algn="l" defTabSz="844550">
            <a:lnSpc>
              <a:spcPct val="90000"/>
            </a:lnSpc>
            <a:spcBef>
              <a:spcPct val="0"/>
            </a:spcBef>
            <a:spcAft>
              <a:spcPct val="15000"/>
            </a:spcAft>
            <a:buChar char="•"/>
          </a:pPr>
          <a:r>
            <a:rPr lang="en-US" sz="1900" kern="1200" dirty="0"/>
            <a:t>Support curricular revision efforts</a:t>
          </a:r>
        </a:p>
      </dsp:txBody>
      <dsp:txXfrm>
        <a:off x="4987775" y="763515"/>
        <a:ext cx="2186637" cy="2431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C6212-5785-4E45-96A2-B258BAA62A63}">
      <dsp:nvSpPr>
        <dsp:cNvPr id="0" name=""/>
        <dsp:cNvSpPr/>
      </dsp:nvSpPr>
      <dsp:spPr>
        <a:xfrm>
          <a:off x="612767" y="2154"/>
          <a:ext cx="1637537" cy="98252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The Community Pharmacist Practitioner</a:t>
          </a:r>
        </a:p>
      </dsp:txBody>
      <dsp:txXfrm>
        <a:off x="612767" y="2154"/>
        <a:ext cx="1637537" cy="982522"/>
      </dsp:txXfrm>
    </dsp:sp>
    <dsp:sp modelId="{FEFD112D-5401-4E54-A0AF-BBD2DDEE7DF7}">
      <dsp:nvSpPr>
        <dsp:cNvPr id="0" name=""/>
        <dsp:cNvSpPr/>
      </dsp:nvSpPr>
      <dsp:spPr>
        <a:xfrm>
          <a:off x="2414058" y="2154"/>
          <a:ext cx="1637537" cy="98252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Evidence-based Community Pharmacy Services</a:t>
          </a:r>
        </a:p>
      </dsp:txBody>
      <dsp:txXfrm>
        <a:off x="2414058" y="2154"/>
        <a:ext cx="1637537" cy="982522"/>
      </dsp:txXfrm>
    </dsp:sp>
    <dsp:sp modelId="{87C37809-8318-4447-B35E-7AFB76564034}">
      <dsp:nvSpPr>
        <dsp:cNvPr id="0" name=""/>
        <dsp:cNvSpPr/>
      </dsp:nvSpPr>
      <dsp:spPr>
        <a:xfrm>
          <a:off x="612767" y="1148430"/>
          <a:ext cx="1637537" cy="98252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Extended Care Team, Community Partners &amp; Payors</a:t>
          </a:r>
        </a:p>
      </dsp:txBody>
      <dsp:txXfrm>
        <a:off x="612767" y="1148430"/>
        <a:ext cx="1637537" cy="982522"/>
      </dsp:txXfrm>
    </dsp:sp>
    <dsp:sp modelId="{FF0C4A54-1C38-4060-BB9C-AA624FE276CE}">
      <dsp:nvSpPr>
        <dsp:cNvPr id="0" name=""/>
        <dsp:cNvSpPr/>
      </dsp:nvSpPr>
      <dsp:spPr>
        <a:xfrm>
          <a:off x="2414058" y="1148430"/>
          <a:ext cx="1637537" cy="98252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Caring for Populations &amp; Communities</a:t>
          </a:r>
        </a:p>
      </dsp:txBody>
      <dsp:txXfrm>
        <a:off x="2414058" y="1148430"/>
        <a:ext cx="1637537" cy="982522"/>
      </dsp:txXfrm>
    </dsp:sp>
    <dsp:sp modelId="{6BDDCFBD-6373-4DE0-8500-B511EECDCDC8}">
      <dsp:nvSpPr>
        <dsp:cNvPr id="0" name=""/>
        <dsp:cNvSpPr/>
      </dsp:nvSpPr>
      <dsp:spPr>
        <a:xfrm>
          <a:off x="612767" y="2294707"/>
          <a:ext cx="1637537" cy="98252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Pharmacy Workflow &amp; Technology</a:t>
          </a:r>
        </a:p>
      </dsp:txBody>
      <dsp:txXfrm>
        <a:off x="612767" y="2294707"/>
        <a:ext cx="1637537" cy="982522"/>
      </dsp:txXfrm>
    </dsp:sp>
    <dsp:sp modelId="{DB17A48B-A919-4843-A4B7-890A4B829587}">
      <dsp:nvSpPr>
        <dsp:cNvPr id="0" name=""/>
        <dsp:cNvSpPr/>
      </dsp:nvSpPr>
      <dsp:spPr>
        <a:xfrm>
          <a:off x="2414058" y="2294707"/>
          <a:ext cx="1637537" cy="98252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Vision Sustainability &amp; Scalability</a:t>
          </a:r>
        </a:p>
      </dsp:txBody>
      <dsp:txXfrm>
        <a:off x="2414058" y="2294707"/>
        <a:ext cx="1637537" cy="98252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1C10B-CF24-584A-A7D6-4F3D8F0AE43B}"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17F93-5DDC-244B-AED3-EC53F5B49D5A}" type="slidenum">
              <a:rPr lang="en-US" smtClean="0"/>
              <a:t>‹#›</a:t>
            </a:fld>
            <a:endParaRPr lang="en-US"/>
          </a:p>
        </p:txBody>
      </p:sp>
    </p:spTree>
    <p:extLst>
      <p:ext uri="{BB962C8B-B14F-4D97-AF65-F5344CB8AC3E}">
        <p14:creationId xmlns:p14="http://schemas.microsoft.com/office/powerpoint/2010/main" val="102685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socialdeterminants/about.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vaccines/covid-19/retail-pharmacy-program/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1</a:t>
            </a:fld>
            <a:endParaRPr lang="en-US"/>
          </a:p>
        </p:txBody>
      </p:sp>
    </p:spTree>
    <p:extLst>
      <p:ext uri="{BB962C8B-B14F-4D97-AF65-F5344CB8AC3E}">
        <p14:creationId xmlns:p14="http://schemas.microsoft.com/office/powerpoint/2010/main" val="4111414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Contemporary community pharmacy practice is evolving to focus on a variety of pharmacy services in addition to prescription dispensing. In order to meet the healthcare needs of the patients in their communities, community-based pharmacist practitioners innovate to design and implement services which may take place within the pharmacy walls or meet patients where they are.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Just as pharmacists are trained to evaluate medication therapy according to the most up-to-date evidence and literature, pharmacy services must be continuously monitored, assessed, and modified to ensure quality.</a:t>
            </a:r>
            <a:r>
              <a:rPr lang="en-US" sz="1200"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Pharmacists who are implementing new services may look to published literature on existing pharmacy services to translate what has worked in the past to provide value and serve a new patient need.</a:t>
            </a:r>
            <a:r>
              <a:rPr lang="en-US" sz="1200" kern="1200" baseline="30000" dirty="0">
                <a:solidFill>
                  <a:schemeClr val="tx1"/>
                </a:solidFill>
                <a:effectLst/>
                <a:latin typeface="+mn-lt"/>
                <a:ea typeface="+mn-ea"/>
                <a:cs typeface="+mn-cs"/>
              </a:rPr>
              <a:t> 3-7</a:t>
            </a:r>
            <a:r>
              <a:rPr lang="en-US" sz="1200" kern="1200" dirty="0">
                <a:solidFill>
                  <a:schemeClr val="tx1"/>
                </a:solidFill>
                <a:effectLst/>
                <a:latin typeface="+mn-lt"/>
                <a:ea typeface="+mn-ea"/>
                <a:cs typeface="+mn-cs"/>
              </a:rPr>
              <a:t> As the community pharmacy landscape continues to undergo transformation, creative solutions – in part, inspired by the existing evidence – will be needed to meet the health care challenges of the day and beyond. </a:t>
            </a:r>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dirty="0"/>
              <a:t>Resources and References</a:t>
            </a:r>
          </a:p>
          <a:p>
            <a:r>
              <a:rPr lang="en-US" dirty="0"/>
              <a:t>1.	Goode JV, Owen J, Page A, Gatewood S. Community-Based Pharmacy Practice Innovation and the Role of the Community-Based Pharmacist Practitioner in the United States. Pharmacy. 2019. 4;7(3):106. </a:t>
            </a:r>
          </a:p>
          <a:p>
            <a:r>
              <a:rPr lang="en-US" dirty="0"/>
              <a:t>2.	Al-</a:t>
            </a:r>
            <a:r>
              <a:rPr lang="en-US" dirty="0" err="1"/>
              <a:t>Quteimat</a:t>
            </a:r>
            <a:r>
              <a:rPr lang="en-US" dirty="0"/>
              <a:t> OM, Amer AM. Evidence-based pharmaceutical care: The next chapter in pharmacy practice. Saudi Pharm J. 2016;24(4):447-51. </a:t>
            </a:r>
          </a:p>
          <a:p>
            <a:r>
              <a:rPr lang="en-US" dirty="0"/>
              <a:t>3.	Home. Pharmacist </a:t>
            </a:r>
            <a:r>
              <a:rPr lang="en-US" dirty="0" err="1"/>
              <a:t>eCarePlan</a:t>
            </a:r>
            <a:r>
              <a:rPr lang="en-US" dirty="0"/>
              <a:t> Initiative. https://www.ecareplaninitiative.com/. Accessed June 1, 2022.</a:t>
            </a:r>
          </a:p>
          <a:p>
            <a:r>
              <a:rPr lang="en-US" dirty="0"/>
              <a:t>4.	Point of care testing certificate. https://nacds.learnercommunity.com/Point-of-Care-Testing-Certificate. Accessed June 1, 2022.</a:t>
            </a:r>
          </a:p>
          <a:p>
            <a:r>
              <a:rPr lang="en-US" dirty="0"/>
              <a:t>5.	Immunization schedules. Centers for Disease Control and Prevention. https://www.cdc.gov/vaccines/schedules/index.html. Published February 17, 2022. Accessed June 1, 2022.</a:t>
            </a:r>
          </a:p>
          <a:p>
            <a:r>
              <a:rPr lang="en-US" dirty="0"/>
              <a:t>6.	Pharmacy's appointment based model (ABM). </a:t>
            </a:r>
            <a:r>
              <a:rPr lang="en-US" dirty="0" err="1"/>
              <a:t>APhA</a:t>
            </a:r>
            <a:r>
              <a:rPr lang="en-US" dirty="0"/>
              <a:t> Foundation. https://www.aphafoundation.org/appointment-based-model. Published February 8, 2016. Accessed June 1, 2022.</a:t>
            </a:r>
          </a:p>
          <a:p>
            <a:r>
              <a:rPr lang="en-US" dirty="0"/>
              <a:t>7.	Services available from CPESN Network Pharmacies: CPESN USA. Services available from CPESN Network Pharmacies | CPESN USA. https://www.cpesn.com/payors/services-available-from-cpesn-network-pharmacies/. Accessed June 1, 2022.</a:t>
            </a:r>
          </a:p>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14</a:t>
            </a:fld>
            <a:endParaRPr lang="en-US"/>
          </a:p>
        </p:txBody>
      </p:sp>
    </p:spTree>
    <p:extLst>
      <p:ext uri="{BB962C8B-B14F-4D97-AF65-F5344CB8AC3E}">
        <p14:creationId xmlns:p14="http://schemas.microsoft.com/office/powerpoint/2010/main" val="60146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Team-based care is widely accepted as a critical component of healthcare delivery.  The ACPE Standards 2016 place an emphasis on schools and colleges of pharmacy providing interprofessional education (IPE) with prescribers and other healthcare professionals, specifically focusing on elements related to team dynamics, education, and practice.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The emphasis on IPE is unlikely to change; however, there are signals that healthcare is expanding its definition of team-based care.  </a:t>
            </a:r>
          </a:p>
          <a:p>
            <a:r>
              <a:rPr lang="en-US" sz="1200" kern="1200" dirty="0">
                <a:solidFill>
                  <a:schemeClr val="tx1"/>
                </a:solidFill>
                <a:effectLst/>
                <a:latin typeface="+mn-lt"/>
                <a:ea typeface="+mn-ea"/>
                <a:cs typeface="+mn-cs"/>
              </a:rPr>
              <a:t> In 2019 the Agency for Healthcare Research and Quality (AHRQ) published </a:t>
            </a:r>
            <a:r>
              <a:rPr lang="en-US" sz="1200" i="1" kern="1200" dirty="0">
                <a:solidFill>
                  <a:schemeClr val="tx1"/>
                </a:solidFill>
                <a:effectLst/>
                <a:latin typeface="+mn-lt"/>
                <a:ea typeface="+mn-ea"/>
                <a:cs typeface="+mn-cs"/>
              </a:rPr>
              <a:t>Care Management – An Implementation Guide for Primary Care Practices</a:t>
            </a:r>
            <a:r>
              <a:rPr lang="en-US" sz="1200" kern="1200" dirty="0">
                <a:solidFill>
                  <a:schemeClr val="tx1"/>
                </a:solidFill>
                <a:effectLst/>
                <a:latin typeface="+mn-lt"/>
                <a:ea typeface="+mn-ea"/>
                <a:cs typeface="+mn-cs"/>
              </a:rPr>
              <a:t> where they describe numerous definitions of care management and care managers.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In this document, the authors lean into the broad and diverse definitions and role descriptions of care management and care managers.  While care managers are usually healthcare professionals, depending upon the needs of the patients and practice setting, one could easily extrapolate the individual(s) and the role(s) to those who are not stereotypically considered healthcare professionals.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For instance, the CMS Innovation Center, Transforming Clinical Practice Initiative (</a:t>
            </a:r>
            <a:r>
              <a:rPr lang="en-US" sz="1200" kern="1200" dirty="0" err="1">
                <a:solidFill>
                  <a:schemeClr val="tx1"/>
                </a:solidFill>
                <a:effectLst/>
                <a:latin typeface="+mn-lt"/>
                <a:ea typeface="+mn-ea"/>
                <a:cs typeface="+mn-cs"/>
              </a:rPr>
              <a:t>TCPi</a:t>
            </a:r>
            <a:r>
              <a:rPr lang="en-US" sz="1200" kern="1200" dirty="0">
                <a:solidFill>
                  <a:schemeClr val="tx1"/>
                </a:solidFill>
                <a:effectLst/>
                <a:latin typeface="+mn-lt"/>
                <a:ea typeface="+mn-ea"/>
                <a:cs typeface="+mn-cs"/>
              </a:rPr>
              <a:t>) published a document titled </a:t>
            </a:r>
            <a:r>
              <a:rPr lang="en-US" sz="1200" i="1" kern="1200" dirty="0">
                <a:solidFill>
                  <a:schemeClr val="tx1"/>
                </a:solidFill>
                <a:effectLst/>
                <a:latin typeface="+mn-lt"/>
                <a:ea typeface="+mn-ea"/>
                <a:cs typeface="+mn-cs"/>
              </a:rPr>
              <a:t>Next Steps in Team Based Care</a:t>
            </a:r>
            <a:r>
              <a:rPr lang="en-US" sz="1200" kern="1200" dirty="0">
                <a:solidFill>
                  <a:schemeClr val="tx1"/>
                </a:solidFill>
                <a:effectLst/>
                <a:latin typeface="+mn-lt"/>
                <a:ea typeface="+mn-ea"/>
                <a:cs typeface="+mn-cs"/>
              </a:rPr>
              <a:t> which defines health as a community issue and provides reasons that non-clinical neighbors (ex., community centers, employers, public health agencies, etc.) must communicate and work with clinical partners, such as pharmacists, in order to enhance health.</a:t>
            </a:r>
            <a:r>
              <a:rPr lang="en-US" sz="1200" kern="1200" baseline="300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shift for a more broad and inclusive view of team-based care is familiar to pharmacists who themselves have been advocating for inclusion across healthcare for decades.  As these efforts continue to be successful, new challenges in executing team base care arise that necessitate pharmacists to work with an expanded array of partners and stakeholders.  For example, community pharmacies who focus on providing and documenting billable services have had to work with health information technology (HIT) professionals to establish pathways for documenting clinical interventions in a standardized manner, in a language that is compatible with traditional electronic health records.   Additionally, successful payment of billable services requires interfacing with billing professionals, which may be located within the pharmacy as well as within managed care organizations.  In order to meet the needs of different stakeholders, some community pharmacies have begun broadening how they view personnel and roles within the walls of the pharmacy (ex., employing community health workers) so that they may better achieve patient, payer, population, and public health goals.</a:t>
            </a:r>
            <a:r>
              <a:rPr lang="en-US" sz="1200" kern="1200" baseline="30000" dirty="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endParaRPr lang="en-US" dirty="0"/>
          </a:p>
          <a:p>
            <a:endParaRPr lang="en-US" dirty="0"/>
          </a:p>
          <a:p>
            <a:r>
              <a:rPr lang="en-US" dirty="0"/>
              <a:t>Resources and References</a:t>
            </a:r>
          </a:p>
          <a:p>
            <a:r>
              <a:rPr lang="en-US" dirty="0"/>
              <a:t>1.	American Council for Pharmacy Education. Accreditation standards and key elements for the professional program in pharmacy leading to the doctor of pharmacy degree. 2015. https://www.acpe-accredit.org/pdf/Standards2016. Accessed June 8, 2022</a:t>
            </a:r>
          </a:p>
          <a:p>
            <a:r>
              <a:rPr lang="en-US" dirty="0"/>
              <a:t>2.	Care Management – An Implementation Guide for Primary Care Practices. Content last reviewed November 2019. Agency for Healthcare Research and Quality, Rockville, MD. https://www.ahrq.gov/evidencenow/tools/care-management.html. Accessed June 8, 2022</a:t>
            </a:r>
          </a:p>
          <a:p>
            <a:r>
              <a:rPr lang="en-US" dirty="0"/>
              <a:t>3.	Transforming Clinical Practice Initiative (</a:t>
            </a:r>
            <a:r>
              <a:rPr lang="en-US" dirty="0" err="1"/>
              <a:t>TCPi</a:t>
            </a:r>
            <a:r>
              <a:rPr lang="en-US" dirty="0"/>
              <a:t>). Next Steps in Team Based Care. Centers for Medicare and Medicaid Services (CMS), Baltimore, MD. https://innovation.cms.gov/files/x/tcpi-changepkgmod-nextsteps.pdf. Accessed June 8, 2022</a:t>
            </a:r>
          </a:p>
          <a:p>
            <a:r>
              <a:rPr lang="en-US" dirty="0"/>
              <a:t>4.	Community Health Workers in Community-based Pharmacy Care Delivery – Introduction. https://ncpa.org/community-health-workers-intro-video. Accessed June 8, 2022.</a:t>
            </a:r>
          </a:p>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15</a:t>
            </a:fld>
            <a:endParaRPr lang="en-US"/>
          </a:p>
        </p:txBody>
      </p:sp>
    </p:spTree>
    <p:extLst>
      <p:ext uri="{BB962C8B-B14F-4D97-AF65-F5344CB8AC3E}">
        <p14:creationId xmlns:p14="http://schemas.microsoft.com/office/powerpoint/2010/main" val="130606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profession of pharmacy has had profound impact on individual and community health. The primary public health role that pharmacists oversee is promoting the safe and effective use of medications through dispensing. Pharmacists evolving roles during the pandemic demonstrated expanding care opportunities improving society’s overall wellbeing</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Pharmacists are leaders in their communities, putting them in an ideal position to advocate for policies aimed to improve health. Pharmacists assure the health of communities through a range of activities including educating other health professionals on medication use to conducting health screening programs</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Integration of public health principles into accreditation and curricular guidelines have been embraced by schools and colleges of pharmacy. Foundational activities to prepare pharmacy students are aimed at providing both patient-specific and population-based care.</a:t>
            </a:r>
          </a:p>
          <a:p>
            <a:r>
              <a:rPr lang="en-US" sz="1200" kern="1200" dirty="0">
                <a:solidFill>
                  <a:schemeClr val="tx1"/>
                </a:solidFill>
                <a:effectLst/>
                <a:latin typeface="+mn-lt"/>
                <a:ea typeface="+mn-ea"/>
                <a:cs typeface="+mn-cs"/>
              </a:rPr>
              <a:t>An emerging area of importance in public health is adequately addressing social determinants of health (SDOH). SDOH is defined as the conditions in the places where people live, learn, work, and play that affect a wide range of health and quality-of life-risks and outcomes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Community pharmacists, one of the most accessible healthcare providers, have deployed various pharmacist-led interventions that address SDOH to improve patient’s access to healthcare</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public health approach around improving health literacy impacts patient care involving the community pharmacist. Low health literacy is associated with poorer health outcomes including increased hospitalizations and emergency care and decreased ability to demonstrate how to take medications properly and to comprehend medication labels</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Developing the skills necessary to be effective in improving these outcomes were integrated into course curricula and application of these concepts into a university campus health fair led to modest improvement in pharmacy student’s health literacy skills</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t>
            </a:r>
          </a:p>
          <a:p>
            <a:endParaRPr lang="en-US" dirty="0"/>
          </a:p>
          <a:p>
            <a:r>
              <a:rPr lang="en-US" sz="1200" u="sng" kern="1200" dirty="0">
                <a:solidFill>
                  <a:schemeClr val="tx1"/>
                </a:solidFill>
                <a:effectLst/>
                <a:latin typeface="+mn-lt"/>
                <a:ea typeface="+mn-ea"/>
                <a:cs typeface="+mn-cs"/>
              </a:rPr>
              <a:t>Resources and References</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Visacri</a:t>
            </a:r>
            <a:r>
              <a:rPr lang="en-US" sz="1200" kern="1200" dirty="0">
                <a:solidFill>
                  <a:schemeClr val="tx1"/>
                </a:solidFill>
                <a:effectLst/>
                <a:latin typeface="+mn-lt"/>
                <a:ea typeface="+mn-ea"/>
                <a:cs typeface="+mn-cs"/>
              </a:rPr>
              <a:t> MB, </a:t>
            </a:r>
            <a:r>
              <a:rPr lang="en-US" sz="1200" kern="1200" dirty="0" err="1">
                <a:solidFill>
                  <a:schemeClr val="tx1"/>
                </a:solidFill>
                <a:effectLst/>
                <a:latin typeface="+mn-lt"/>
                <a:ea typeface="+mn-ea"/>
                <a:cs typeface="+mn-cs"/>
              </a:rPr>
              <a:t>Figueiredo</a:t>
            </a:r>
            <a:r>
              <a:rPr lang="en-US" sz="1200" kern="1200" dirty="0">
                <a:solidFill>
                  <a:schemeClr val="tx1"/>
                </a:solidFill>
                <a:effectLst/>
                <a:latin typeface="+mn-lt"/>
                <a:ea typeface="+mn-ea"/>
                <a:cs typeface="+mn-cs"/>
              </a:rPr>
              <a:t> IV, Lima TM. Role of pharmacist during the COVID-19 pandemic: A scoping review. </a:t>
            </a:r>
            <a:r>
              <a:rPr lang="en-US" sz="1200" i="1" kern="1200" dirty="0">
                <a:solidFill>
                  <a:schemeClr val="tx1"/>
                </a:solidFill>
                <a:effectLst/>
                <a:latin typeface="+mn-lt"/>
                <a:ea typeface="+mn-ea"/>
                <a:cs typeface="+mn-cs"/>
              </a:rPr>
              <a:t>Res Social Adm Pharm</a:t>
            </a:r>
            <a:r>
              <a:rPr lang="en-US" sz="1200" kern="1200" dirty="0">
                <a:solidFill>
                  <a:schemeClr val="tx1"/>
                </a:solidFill>
                <a:effectLst/>
                <a:latin typeface="+mn-lt"/>
                <a:ea typeface="+mn-ea"/>
                <a:cs typeface="+mn-cs"/>
              </a:rPr>
              <a:t>. 2021;17(1):1799-1806. Doi:10.1016/j.sapharm.2020.07.003</a:t>
            </a:r>
          </a:p>
          <a:p>
            <a:pPr lvl="0"/>
            <a:r>
              <a:rPr lang="en-US" sz="1200" kern="1200" dirty="0" err="1">
                <a:solidFill>
                  <a:schemeClr val="tx1"/>
                </a:solidFill>
                <a:effectLst/>
                <a:latin typeface="+mn-lt"/>
                <a:ea typeface="+mn-ea"/>
                <a:cs typeface="+mn-cs"/>
              </a:rPr>
              <a:t>Bragazzi</a:t>
            </a:r>
            <a:r>
              <a:rPr lang="en-US" sz="1200" kern="1200" dirty="0">
                <a:solidFill>
                  <a:schemeClr val="tx1"/>
                </a:solidFill>
                <a:effectLst/>
                <a:latin typeface="+mn-lt"/>
                <a:ea typeface="+mn-ea"/>
                <a:cs typeface="+mn-cs"/>
              </a:rPr>
              <a:t> NL, Mansour M, </a:t>
            </a:r>
            <a:r>
              <a:rPr lang="en-US" sz="1200" kern="1200" dirty="0" err="1">
                <a:solidFill>
                  <a:schemeClr val="tx1"/>
                </a:solidFill>
                <a:effectLst/>
                <a:latin typeface="+mn-lt"/>
                <a:ea typeface="+mn-ea"/>
                <a:cs typeface="+mn-cs"/>
              </a:rPr>
              <a:t>Bonsignore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Ciliberti</a:t>
            </a:r>
            <a:r>
              <a:rPr lang="en-US" sz="1200" kern="1200" dirty="0">
                <a:solidFill>
                  <a:schemeClr val="tx1"/>
                </a:solidFill>
                <a:effectLst/>
                <a:latin typeface="+mn-lt"/>
                <a:ea typeface="+mn-ea"/>
                <a:cs typeface="+mn-cs"/>
              </a:rPr>
              <a:t> R. The Role of Hospital and Community Pharmacists in the Management of COVID-19: Towards an Expanded Definition of the Roles, Responsibilities, and Duties of the Pharmacist. </a:t>
            </a:r>
            <a:r>
              <a:rPr lang="en-US" sz="1200" i="1" kern="1200" dirty="0">
                <a:solidFill>
                  <a:schemeClr val="tx1"/>
                </a:solidFill>
                <a:effectLst/>
                <a:latin typeface="+mn-lt"/>
                <a:ea typeface="+mn-ea"/>
                <a:cs typeface="+mn-cs"/>
              </a:rPr>
              <a:t>Pharmacy (Basel)</a:t>
            </a:r>
            <a:r>
              <a:rPr lang="en-US" sz="1200" kern="1200" dirty="0">
                <a:solidFill>
                  <a:schemeClr val="tx1"/>
                </a:solidFill>
                <a:effectLst/>
                <a:latin typeface="+mn-lt"/>
                <a:ea typeface="+mn-ea"/>
                <a:cs typeface="+mn-cs"/>
              </a:rPr>
              <a:t>. 2020;8(3):140. Published 2020 Aug 7. Doi:10.3390/pharmacy8030140</a:t>
            </a:r>
          </a:p>
          <a:p>
            <a:pPr lvl="0"/>
            <a:r>
              <a:rPr lang="en-US" sz="1200" kern="1200" dirty="0">
                <a:solidFill>
                  <a:schemeClr val="tx1"/>
                </a:solidFill>
                <a:effectLst/>
                <a:latin typeface="+mn-lt"/>
                <a:ea typeface="+mn-ea"/>
                <a:cs typeface="+mn-cs"/>
              </a:rPr>
              <a:t>Hobson  EH, Haines  SL, Van Amburgh  JA. 2010. Meeting the challenge of public health information delivery in the digital age. J Am Pharm Assoc 50:214.</a:t>
            </a:r>
          </a:p>
          <a:p>
            <a:pPr lvl="0"/>
            <a:r>
              <a:rPr lang="en-US" sz="1200" kern="1200" dirty="0">
                <a:solidFill>
                  <a:schemeClr val="tx1"/>
                </a:solidFill>
                <a:effectLst/>
                <a:latin typeface="+mn-lt"/>
                <a:ea typeface="+mn-ea"/>
                <a:cs typeface="+mn-cs"/>
              </a:rPr>
              <a:t>CDC. Social Determinants of Health: Know What Affects Health. </a:t>
            </a:r>
            <a:r>
              <a:rPr lang="en-US" sz="1200" u="sng" kern="1200" dirty="0">
                <a:solidFill>
                  <a:schemeClr val="tx1"/>
                </a:solidFill>
                <a:effectLst/>
                <a:latin typeface="+mn-lt"/>
                <a:ea typeface="+mn-ea"/>
                <a:cs typeface="+mn-cs"/>
                <a:hlinkClick r:id="rId3"/>
              </a:rPr>
              <a:t>https://www.cdc.gov/socialdeterminants/about.html</a:t>
            </a:r>
            <a:r>
              <a:rPr lang="en-US" sz="1200" kern="1200" dirty="0">
                <a:solidFill>
                  <a:schemeClr val="tx1"/>
                </a:solidFill>
                <a:effectLst/>
                <a:latin typeface="+mn-lt"/>
                <a:ea typeface="+mn-ea"/>
                <a:cs typeface="+mn-cs"/>
              </a:rPr>
              <a:t>. Accessed 6/8/22.</a:t>
            </a:r>
          </a:p>
          <a:p>
            <a:pPr lvl="0"/>
            <a:r>
              <a:rPr lang="en-US" sz="1200" kern="1200" dirty="0">
                <a:solidFill>
                  <a:schemeClr val="tx1"/>
                </a:solidFill>
                <a:effectLst/>
                <a:latin typeface="+mn-lt"/>
                <a:ea typeface="+mn-ea"/>
                <a:cs typeface="+mn-cs"/>
              </a:rPr>
              <a:t>Elliott JP, Christian SN, </a:t>
            </a:r>
            <a:r>
              <a:rPr lang="en-US" sz="1200" kern="1200" dirty="0" err="1">
                <a:solidFill>
                  <a:schemeClr val="tx1"/>
                </a:solidFill>
                <a:effectLst/>
                <a:latin typeface="+mn-lt"/>
                <a:ea typeface="+mn-ea"/>
                <a:cs typeface="+mn-cs"/>
              </a:rPr>
              <a:t>Doong</a:t>
            </a:r>
            <a:r>
              <a:rPr lang="en-US" sz="1200" kern="1200" dirty="0">
                <a:solidFill>
                  <a:schemeClr val="tx1"/>
                </a:solidFill>
                <a:effectLst/>
                <a:latin typeface="+mn-lt"/>
                <a:ea typeface="+mn-ea"/>
                <a:cs typeface="+mn-cs"/>
              </a:rPr>
              <a:t> K, Hardy HE, Mendez DD, Gary-Webb TL. Pharmacist Involvement in Addressing Public Health Priorities and Community Needs: The Allegheny County Racial and Ethnic Approaches to Community Health (REACH) Project. </a:t>
            </a:r>
            <a:r>
              <a:rPr lang="en-US" sz="1200" i="1" kern="1200" dirty="0" err="1">
                <a:solidFill>
                  <a:schemeClr val="tx1"/>
                </a:solidFill>
                <a:effectLst/>
                <a:latin typeface="+mn-lt"/>
                <a:ea typeface="+mn-ea"/>
                <a:cs typeface="+mn-cs"/>
              </a:rPr>
              <a:t>Prev</a:t>
            </a:r>
            <a:r>
              <a:rPr lang="en-US" sz="1200" i="1" kern="1200" dirty="0">
                <a:solidFill>
                  <a:schemeClr val="tx1"/>
                </a:solidFill>
                <a:effectLst/>
                <a:latin typeface="+mn-lt"/>
                <a:ea typeface="+mn-ea"/>
                <a:cs typeface="+mn-cs"/>
              </a:rPr>
              <a:t> Chronic Dis</a:t>
            </a:r>
            <a:r>
              <a:rPr lang="en-US" sz="1200" kern="1200" dirty="0">
                <a:solidFill>
                  <a:schemeClr val="tx1"/>
                </a:solidFill>
                <a:effectLst/>
                <a:latin typeface="+mn-lt"/>
                <a:ea typeface="+mn-ea"/>
                <a:cs typeface="+mn-cs"/>
              </a:rPr>
              <a:t>. 2021;18:E07. Published 2021 Jan 28. Doi:10.5888/pcd18.200490</a:t>
            </a:r>
          </a:p>
          <a:p>
            <a:pPr lvl="0"/>
            <a:r>
              <a:rPr lang="en-US" sz="1200" kern="1200" dirty="0">
                <a:solidFill>
                  <a:schemeClr val="tx1"/>
                </a:solidFill>
                <a:effectLst/>
                <a:latin typeface="+mn-lt"/>
                <a:ea typeface="+mn-ea"/>
                <a:cs typeface="+mn-cs"/>
              </a:rPr>
              <a:t>Berkman ND, Sheridan SL, Donahue KE, Halpern DJ, Crotty K. Low health literacy and health outcomes: an updated systematic review. </a:t>
            </a:r>
            <a:r>
              <a:rPr lang="en-US" sz="1200" i="1" kern="1200" dirty="0">
                <a:solidFill>
                  <a:schemeClr val="tx1"/>
                </a:solidFill>
                <a:effectLst/>
                <a:latin typeface="+mn-lt"/>
                <a:ea typeface="+mn-ea"/>
                <a:cs typeface="+mn-cs"/>
              </a:rPr>
              <a:t>Ann Intern Med</a:t>
            </a:r>
            <a:r>
              <a:rPr lang="en-US" sz="1200" kern="1200" dirty="0">
                <a:solidFill>
                  <a:schemeClr val="tx1"/>
                </a:solidFill>
                <a:effectLst/>
                <a:latin typeface="+mn-lt"/>
                <a:ea typeface="+mn-ea"/>
                <a:cs typeface="+mn-cs"/>
              </a:rPr>
              <a:t>. 2011;155(2):97-107. doi:10.7326/0003-4819-155-2-201107190-00005</a:t>
            </a:r>
          </a:p>
          <a:p>
            <a:pPr lvl="0"/>
            <a:r>
              <a:rPr lang="en-US" sz="1200" kern="1200" dirty="0">
                <a:solidFill>
                  <a:schemeClr val="tx1"/>
                </a:solidFill>
                <a:effectLst/>
                <a:latin typeface="+mn-lt"/>
                <a:ea typeface="+mn-ea"/>
                <a:cs typeface="+mn-cs"/>
              </a:rPr>
              <a:t>Earl GL, Harris EM, Dave M, </a:t>
            </a:r>
            <a:r>
              <a:rPr lang="en-US" sz="1200" kern="1200" dirty="0" err="1">
                <a:solidFill>
                  <a:schemeClr val="tx1"/>
                </a:solidFill>
                <a:effectLst/>
                <a:latin typeface="+mn-lt"/>
                <a:ea typeface="+mn-ea"/>
                <a:cs typeface="+mn-cs"/>
              </a:rPr>
              <a:t>Estriplet</a:t>
            </a:r>
            <a:r>
              <a:rPr lang="en-US" sz="1200" kern="1200" dirty="0">
                <a:solidFill>
                  <a:schemeClr val="tx1"/>
                </a:solidFill>
                <a:effectLst/>
                <a:latin typeface="+mn-lt"/>
                <a:ea typeface="+mn-ea"/>
                <a:cs typeface="+mn-cs"/>
              </a:rPr>
              <a:t>-Jiang J. Implementing a health literacy module fostering patient-centered written communication in a cardiovascular prevention elective course.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Pharm Teach Learn. 2019;11(7):702-709. doi:10.1016/j.cptl.2019.03.008</a:t>
            </a:r>
          </a:p>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16</a:t>
            </a:fld>
            <a:endParaRPr lang="en-US"/>
          </a:p>
        </p:txBody>
      </p:sp>
    </p:spTree>
    <p:extLst>
      <p:ext uri="{BB962C8B-B14F-4D97-AF65-F5344CB8AC3E}">
        <p14:creationId xmlns:p14="http://schemas.microsoft.com/office/powerpoint/2010/main" val="7841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Community pharmacy practice is expanding from its traditional dispensing role to offering enhanced clinical services, public health initiatives, and increasing coordination of care within the health team.</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As these services grow, the ability for pharmacists to document their interventions is necessary to demonstrate their value, participate in health information exchange with providers, and for payment of services. </a:t>
            </a:r>
          </a:p>
          <a:p>
            <a:r>
              <a:rPr lang="en-US" sz="1200" kern="1200" dirty="0">
                <a:solidFill>
                  <a:schemeClr val="tx1"/>
                </a:solidFill>
                <a:effectLst/>
                <a:latin typeface="+mn-lt"/>
                <a:ea typeface="+mn-ea"/>
                <a:cs typeface="+mn-cs"/>
              </a:rPr>
              <a:t>In response, pharmacy health information technology has expanded substantially to support implementation of clinical documentation within pharmacies.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The IT infrastructure of clinical documentation within community pharmacies is known as the Pharmacists </a:t>
            </a:r>
            <a:r>
              <a:rPr lang="en-US" sz="1200" kern="1200" dirty="0" err="1">
                <a:solidFill>
                  <a:schemeClr val="tx1"/>
                </a:solidFill>
                <a:effectLst/>
                <a:latin typeface="+mn-lt"/>
                <a:ea typeface="+mn-ea"/>
                <a:cs typeface="+mn-cs"/>
              </a:rPr>
              <a:t>eCare</a:t>
            </a:r>
            <a:r>
              <a:rPr lang="en-US" sz="1200" kern="1200" dirty="0">
                <a:solidFill>
                  <a:schemeClr val="tx1"/>
                </a:solidFill>
                <a:effectLst/>
                <a:latin typeface="+mn-lt"/>
                <a:ea typeface="+mn-ea"/>
                <a:cs typeface="+mn-cs"/>
              </a:rPr>
              <a:t> Plan</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and has been adopted by 20 pharmacy software vendors.   However, incorporating clinical services and documentation requires significant modification of the traditional pharmacy workflow. Incorporation of clinical services into traditional pharmacy workflow has had slow uptake; the most successful practices are those with a separate clinical workflow in which the traditional dispensing workflow can inform the clinical services</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Schools and colleges of pharmacy must equip students with the knowledge of these resources and how they are changing to practice in the future.</a:t>
            </a:r>
          </a:p>
          <a:p>
            <a:endParaRPr lang="en-US" dirty="0"/>
          </a:p>
          <a:p>
            <a:r>
              <a:rPr lang="en-US" dirty="0"/>
              <a:t>Resources and References</a:t>
            </a:r>
          </a:p>
          <a:p>
            <a:r>
              <a:rPr lang="en-US" dirty="0"/>
              <a:t>1.	Smith MG, </a:t>
            </a:r>
            <a:r>
              <a:rPr lang="en-US" dirty="0" err="1"/>
              <a:t>Ferreri</a:t>
            </a:r>
            <a:r>
              <a:rPr lang="en-US" dirty="0"/>
              <a:t> SP. A model to inform community pharmacy's collaboration in outpatient care. Res Social Adm Pharm. 2016;12(3):529-534. </a:t>
            </a:r>
          </a:p>
          <a:p>
            <a:r>
              <a:rPr lang="en-US" dirty="0"/>
              <a:t>2.	Smith MG, </a:t>
            </a:r>
            <a:r>
              <a:rPr lang="en-US" dirty="0" err="1"/>
              <a:t>Ferreri</a:t>
            </a:r>
            <a:r>
              <a:rPr lang="en-US" dirty="0"/>
              <a:t> SP, Brown P, Wines K, Shea CM, Pfeiffenberger TM. Implementing an integrated care management program in community pharmacies: A focus on medication management services. J Am Pharm Assoc. 2017;57(2):229-235 e1.</a:t>
            </a:r>
          </a:p>
          <a:p>
            <a:r>
              <a:rPr lang="en-US" dirty="0"/>
              <a:t>3.	Turner K, Weinberger M, Renfro C, Powell BJ, </a:t>
            </a:r>
            <a:r>
              <a:rPr lang="en-US" dirty="0" err="1"/>
              <a:t>Ferreri</a:t>
            </a:r>
            <a:r>
              <a:rPr lang="en-US" dirty="0"/>
              <a:t> S, </a:t>
            </a:r>
            <a:r>
              <a:rPr lang="en-US" dirty="0" err="1"/>
              <a:t>Trodgon</a:t>
            </a:r>
            <a:r>
              <a:rPr lang="en-US" dirty="0"/>
              <a:t> JG, et al. Stages of change: moving community pharmacies from a drug dispensing to population health management model. Med Care Res Rev. 2019. </a:t>
            </a:r>
          </a:p>
          <a:p>
            <a:r>
              <a:rPr lang="en-US" dirty="0"/>
              <a:t>4.	Smith MA, </a:t>
            </a:r>
            <a:r>
              <a:rPr lang="en-US" dirty="0" err="1"/>
              <a:t>Spiggle</a:t>
            </a:r>
            <a:r>
              <a:rPr lang="en-US" dirty="0"/>
              <a:t> S, McConnell B. Strategies for community-based medication management services in value-based health plans. Res Social Adm Pharm. 2017;13(1):48-62.</a:t>
            </a:r>
          </a:p>
          <a:p>
            <a:r>
              <a:rPr lang="en-US" dirty="0"/>
              <a:t>5.	Spiro S. Digital transformation of pharmacists' clinical services. J Am Pharm Assoc. 2019;59(2):S8-S12.</a:t>
            </a:r>
          </a:p>
          <a:p>
            <a:r>
              <a:rPr lang="en-US" dirty="0"/>
              <a:t>6.	Pharmacist </a:t>
            </a:r>
            <a:r>
              <a:rPr lang="en-US" dirty="0" err="1"/>
              <a:t>eCare</a:t>
            </a:r>
            <a:r>
              <a:rPr lang="en-US" dirty="0"/>
              <a:t> Plan Version 1.0 Guidance on the Use of the HL7 CDA Consolidated Templates for Clinical Notes R2.1 Care Plan. National Council for Prescription Drug Programs. 2016. Available from: https://www.ncpdp.org/NCPDP/media/pdf/Pharmacist-eCare-Plan.pdf. Accessed April 22, 2022.</a:t>
            </a:r>
          </a:p>
          <a:p>
            <a:r>
              <a:rPr lang="en-US" dirty="0"/>
              <a:t>7.	Flip the Pharmacy. Content Library. https://www.flipthepharmacy.com/content-library. Accessed May 16, 2022. </a:t>
            </a:r>
          </a:p>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17</a:t>
            </a:fld>
            <a:endParaRPr lang="en-US"/>
          </a:p>
        </p:txBody>
      </p:sp>
    </p:spTree>
    <p:extLst>
      <p:ext uri="{BB962C8B-B14F-4D97-AF65-F5344CB8AC3E}">
        <p14:creationId xmlns:p14="http://schemas.microsoft.com/office/powerpoint/2010/main" val="308297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Schools and colleges of pharmacy are constantly challenged to produce a product (i.e., new graduates) that is valued in the marketplace.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It is estimated that 50 – 60% of pharmacists are employed by community pharmacy</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yet there is a well-documented gap between the pharmacist that schools and colleges produce (driven by accreditation standards), and the pharmacist jobs available in community pharmacies (driven by current reimbursement structures).</a:t>
            </a:r>
            <a:r>
              <a:rPr lang="en-US" sz="1200" kern="1200" baseline="30000" dirty="0">
                <a:solidFill>
                  <a:schemeClr val="tx1"/>
                </a:solidFill>
                <a:effectLst/>
                <a:latin typeface="+mn-lt"/>
                <a:ea typeface="+mn-ea"/>
                <a:cs typeface="+mn-cs"/>
              </a:rPr>
              <a:t>1,3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Adding to this gap, even community pharmacies themselves seem to have different definitions of what they value in a pharmacist.  The 2019 AACP workforce survey showed that there is variability in care activities across different community pharmacy settings.  For instance, among community pharmacy survey respondents the provision of comprehensive mediation management occurred in 37.5% of large chain pharmacies, 49% of independent pharmacies, and 62.5% of supermarket pharmacies.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So what is the solution when academia is preparing graduates for a role in community pharmacies that is not universally accepted and when the care activities conducted at community pharmacies is not ubiquitous?  The answer, in part, is to lean into what is universal and ubiquitous across different elements of community pharmacy – a focus on their business model.</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Sorensen and colleagues provide the beginnings of a potential roadmap.</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In their 2019 article, they argue that schools and colleges of pharmacy (via their curriculum, faculty and preceptors) should work to establish that pharmacist provided care positively affects quality and cost; that the care provided is unique to pharmacists; and that the care provided by pharmacists (which is determined to be valuable) is delivered consistently.</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In 2020, Brown echoed this call when he stated that academia should prioritize “creating and justifying new fiscally sound practice models, and then integrate the training of such entrepreneurial skills into their pharmacy practice experiences.”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Whether it is comprehensive medication management or other patient care services, curricula across schools and colleges of pharmacy should work to enable community pharmacy-related business models (among other settings) to examine, exploit, and scale the value that results from high quality pharmacist provided care.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Resources and References</a:t>
            </a:r>
          </a:p>
          <a:p>
            <a:r>
              <a:rPr lang="en-US" sz="1200" kern="1200" dirty="0">
                <a:solidFill>
                  <a:schemeClr val="tx1"/>
                </a:solidFill>
                <a:effectLst/>
                <a:latin typeface="+mn-lt"/>
                <a:ea typeface="+mn-ea"/>
                <a:cs typeface="+mn-cs"/>
              </a:rPr>
              <a:t>1.	 Lebovitz L and Eddington ND. Trends in the Pharmacist Workforce and Pharmacy Education. Am J Pharm Educ. 2019;83(1): 7051. </a:t>
            </a:r>
          </a:p>
          <a:p>
            <a:r>
              <a:rPr lang="en-US" sz="1200" kern="1200" dirty="0">
                <a:solidFill>
                  <a:schemeClr val="tx1"/>
                </a:solidFill>
                <a:effectLst/>
                <a:latin typeface="+mn-lt"/>
                <a:ea typeface="+mn-ea"/>
                <a:cs typeface="+mn-cs"/>
              </a:rPr>
              <a:t>2.	American Association of Colleges of Pharmacy. Resources, pharmacy workforce center, national pharmacist workforce studies, 2019 national pharmacist workforce study.  </a:t>
            </a:r>
          </a:p>
          <a:p>
            <a:r>
              <a:rPr lang="en-US" sz="1200" kern="1200" dirty="0">
                <a:solidFill>
                  <a:schemeClr val="tx1"/>
                </a:solidFill>
                <a:effectLst/>
                <a:latin typeface="+mn-lt"/>
                <a:ea typeface="+mn-ea"/>
                <a:cs typeface="+mn-cs"/>
              </a:rPr>
              <a:t> https://www.aacp.org/article/national-pharmacist-workforce-studies. Accessed June 8, 2022 </a:t>
            </a:r>
          </a:p>
          <a:p>
            <a:r>
              <a:rPr lang="en-US" sz="1200" kern="1200" dirty="0">
                <a:solidFill>
                  <a:schemeClr val="tx1"/>
                </a:solidFill>
                <a:effectLst/>
                <a:latin typeface="+mn-lt"/>
                <a:ea typeface="+mn-ea"/>
                <a:cs typeface="+mn-cs"/>
              </a:rPr>
              <a:t>3.	Trygstad T. A Sleeping Giant: Community Pharmacy’s Potential is Unrivaled. J </a:t>
            </a:r>
            <a:r>
              <a:rPr lang="en-US" sz="1200" kern="1200" dirty="0" err="1">
                <a:solidFill>
                  <a:schemeClr val="tx1"/>
                </a:solidFill>
                <a:effectLst/>
                <a:latin typeface="+mn-lt"/>
                <a:ea typeface="+mn-ea"/>
                <a:cs typeface="+mn-cs"/>
              </a:rPr>
              <a:t>Manag</a:t>
            </a:r>
            <a:r>
              <a:rPr lang="en-US" sz="1200" kern="1200" dirty="0">
                <a:solidFill>
                  <a:schemeClr val="tx1"/>
                </a:solidFill>
                <a:effectLst/>
                <a:latin typeface="+mn-lt"/>
                <a:ea typeface="+mn-ea"/>
                <a:cs typeface="+mn-cs"/>
              </a:rPr>
              <a:t> Care Spec Pharm. 2020; 26(6):705-708.</a:t>
            </a:r>
          </a:p>
          <a:p>
            <a:r>
              <a:rPr lang="en-US" sz="1200" kern="1200" dirty="0">
                <a:solidFill>
                  <a:schemeClr val="tx1"/>
                </a:solidFill>
                <a:effectLst/>
                <a:latin typeface="+mn-lt"/>
                <a:ea typeface="+mn-ea"/>
                <a:cs typeface="+mn-cs"/>
              </a:rPr>
              <a:t>4.	Sorensen TD, Hager KD, </a:t>
            </a:r>
            <a:r>
              <a:rPr lang="en-US" sz="1200" kern="1200" dirty="0" err="1">
                <a:solidFill>
                  <a:schemeClr val="tx1"/>
                </a:solidFill>
                <a:effectLst/>
                <a:latin typeface="+mn-lt"/>
                <a:ea typeface="+mn-ea"/>
                <a:cs typeface="+mn-cs"/>
              </a:rPr>
              <a:t>Schlichte</a:t>
            </a:r>
            <a:r>
              <a:rPr lang="en-US" sz="1200" kern="1200" dirty="0">
                <a:solidFill>
                  <a:schemeClr val="tx1"/>
                </a:solidFill>
                <a:effectLst/>
                <a:latin typeface="+mn-lt"/>
                <a:ea typeface="+mn-ea"/>
                <a:cs typeface="+mn-cs"/>
              </a:rPr>
              <a:t> A, Janke K. A Dentist, Pilot, and Pastry Chef Walk into a Bar…Why Teaching PPCP is Not Enough. Am J Pharm Educ. 2020;84 (4): 7704.  </a:t>
            </a:r>
          </a:p>
          <a:p>
            <a:r>
              <a:rPr lang="en-US" sz="1200" kern="1200" dirty="0">
                <a:solidFill>
                  <a:schemeClr val="tx1"/>
                </a:solidFill>
                <a:effectLst/>
                <a:latin typeface="+mn-lt"/>
                <a:ea typeface="+mn-ea"/>
                <a:cs typeface="+mn-cs"/>
              </a:rPr>
              <a:t>5.	Brown DL. Years of Rampant Expansion Have Imposed Darwinian Survival-of-the-Fittest Conditions on US Pharmacy Schools. Am J Pharm Educ. 2020; 84 (10): 1277-1281.</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18</a:t>
            </a:fld>
            <a:endParaRPr lang="en-US"/>
          </a:p>
        </p:txBody>
      </p:sp>
    </p:spTree>
    <p:extLst>
      <p:ext uri="{BB962C8B-B14F-4D97-AF65-F5344CB8AC3E}">
        <p14:creationId xmlns:p14="http://schemas.microsoft.com/office/powerpoint/2010/main" val="453932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21</a:t>
            </a:fld>
            <a:endParaRPr lang="en-US"/>
          </a:p>
        </p:txBody>
      </p:sp>
    </p:spTree>
    <p:extLst>
      <p:ext uri="{BB962C8B-B14F-4D97-AF65-F5344CB8AC3E}">
        <p14:creationId xmlns:p14="http://schemas.microsoft.com/office/powerpoint/2010/main" val="197343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Founding Partners: Community Pharmacy Foundation, University of Pittsburgh, CPESN USA, And American Association of Colleges of Pharmacy</a:t>
            </a:r>
          </a:p>
          <a:p>
            <a:r>
              <a:rPr lang="en-US" dirty="0"/>
              <a:t>Collaborative partners: National Community Pharmacists Association, American College of Clinical Pharmacy, and American Pharmacists Association</a:t>
            </a:r>
          </a:p>
        </p:txBody>
      </p:sp>
      <p:sp>
        <p:nvSpPr>
          <p:cNvPr id="4" name="Slide Number Placeholder 3"/>
          <p:cNvSpPr>
            <a:spLocks noGrp="1"/>
          </p:cNvSpPr>
          <p:nvPr>
            <p:ph type="sldNum" sz="quarter" idx="5"/>
          </p:nvPr>
        </p:nvSpPr>
        <p:spPr/>
        <p:txBody>
          <a:bodyPr/>
          <a:lstStyle/>
          <a:p>
            <a:fld id="{269436C9-4605-4D5F-97A0-B5A33FDF5E57}" type="slidenum">
              <a:rPr lang="en-US" smtClean="0"/>
              <a:t>3</a:t>
            </a:fld>
            <a:endParaRPr lang="en-US"/>
          </a:p>
        </p:txBody>
      </p:sp>
    </p:spTree>
    <p:extLst>
      <p:ext uri="{BB962C8B-B14F-4D97-AF65-F5344CB8AC3E}">
        <p14:creationId xmlns:p14="http://schemas.microsoft.com/office/powerpoint/2010/main" val="41432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CPESN Annual Meeting is  the national meeting of community pharmacy owners and local network leadership</a:t>
            </a:r>
          </a:p>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4</a:t>
            </a:fld>
            <a:endParaRPr lang="en-US"/>
          </a:p>
        </p:txBody>
      </p:sp>
    </p:spTree>
    <p:extLst>
      <p:ext uri="{BB962C8B-B14F-4D97-AF65-F5344CB8AC3E}">
        <p14:creationId xmlns:p14="http://schemas.microsoft.com/office/powerpoint/2010/main" val="205421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goals of launching the ACT Collaborative are to unite, mobilize and amplify. </a:t>
            </a:r>
          </a:p>
        </p:txBody>
      </p:sp>
      <p:sp>
        <p:nvSpPr>
          <p:cNvPr id="4" name="Slide Number Placeholder 3"/>
          <p:cNvSpPr>
            <a:spLocks noGrp="1"/>
          </p:cNvSpPr>
          <p:nvPr>
            <p:ph type="sldNum" sz="quarter" idx="5"/>
          </p:nvPr>
        </p:nvSpPr>
        <p:spPr/>
        <p:txBody>
          <a:bodyPr/>
          <a:lstStyle/>
          <a:p>
            <a:fld id="{16617F93-5DDC-244B-AED3-EC53F5B49D5A}" type="slidenum">
              <a:rPr lang="en-US" smtClean="0"/>
              <a:t>6</a:t>
            </a:fld>
            <a:endParaRPr lang="en-US"/>
          </a:p>
        </p:txBody>
      </p:sp>
    </p:spTree>
    <p:extLst>
      <p:ext uri="{BB962C8B-B14F-4D97-AF65-F5344CB8AC3E}">
        <p14:creationId xmlns:p14="http://schemas.microsoft.com/office/powerpoint/2010/main" val="201012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COVID-19 pandemic shone bright light on community pharmacies nationwide.  Pharmacies kept their doors open to the public while other health facilities limited patient volume and often turned to telehealth options making it more difficult for patients with limited technology access and health literacy.  Pharmacies served as an instant pipeline for the delivery of COVID-19 vaccinations for all age groups delivering over 248.8 million COVID-19 vaccine doses from over 41,000 pharmacies nationwide [CDC </a:t>
            </a:r>
            <a:r>
              <a:rPr lang="en-US" sz="1200" u="sng" kern="1200" dirty="0">
                <a:solidFill>
                  <a:schemeClr val="tx1"/>
                </a:solidFill>
                <a:effectLst/>
                <a:latin typeface="+mn-lt"/>
                <a:ea typeface="+mn-ea"/>
                <a:cs typeface="+mn-cs"/>
                <a:hlinkClick r:id="rId3"/>
              </a:rPr>
              <a:t>https://www.cdc.gov/vaccines/covid-19/retail-pharmacy-program/index.html</a:t>
            </a:r>
            <a:r>
              <a:rPr lang="en-US" sz="1200" kern="1200" dirty="0">
                <a:solidFill>
                  <a:schemeClr val="tx1"/>
                </a:solidFill>
                <a:effectLst/>
                <a:latin typeface="+mn-lt"/>
                <a:ea typeface="+mn-ea"/>
                <a:cs typeface="+mn-cs"/>
              </a:rPr>
              <a:t>]. Community pharmacies proved in real time that they are the “front door” to health care and in turn, are the “front door” to the profession of pharmacy.  The increase in visibility of pharmacists and their teams as patient care providers has increased opportunities for patient care service contracts, often utilizing medical billing, and at the same time, has created strain on the pharmacy workforce with rapidly changing expectations and delivery of care while the systems and workflow lag.  </a:t>
            </a:r>
          </a:p>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7</a:t>
            </a:fld>
            <a:endParaRPr lang="en-US"/>
          </a:p>
        </p:txBody>
      </p:sp>
    </p:spTree>
    <p:extLst>
      <p:ext uri="{BB962C8B-B14F-4D97-AF65-F5344CB8AC3E}">
        <p14:creationId xmlns:p14="http://schemas.microsoft.com/office/powerpoint/2010/main" val="7596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Together with CPESN pharmacist leaders, faculty leaders, and professional pharmacy associations (AACP, NCPA, ACCP and </a:t>
            </a:r>
            <a:r>
              <a:rPr lang="en-US" sz="1200" kern="1200" dirty="0" err="1">
                <a:solidFill>
                  <a:schemeClr val="tx1"/>
                </a:solidFill>
                <a:effectLst/>
                <a:latin typeface="+mn-lt"/>
                <a:ea typeface="+mn-ea"/>
                <a:cs typeface="+mn-cs"/>
              </a:rPr>
              <a:t>APhA</a:t>
            </a:r>
            <a:r>
              <a:rPr lang="en-US" sz="1200" kern="1200" dirty="0">
                <a:solidFill>
                  <a:schemeClr val="tx1"/>
                </a:solidFill>
                <a:effectLst/>
                <a:latin typeface="+mn-lt"/>
                <a:ea typeface="+mn-ea"/>
                <a:cs typeface="+mn-cs"/>
              </a:rPr>
              <a:t>), we have developed a consensus Community Pharmacy Practice Transformation Curricular Framework for colleges/schools of pharmacy to consider as they revise courses and curricula to meet the changing expectations for delivery of patient care services in community pharmacies nationwide. This document presents a curricular framework (referred to as the Framework) for community pharmacy practice transformation as a recommendation to all schools and colleges of pharmacy. The domains and objectives listed herein are applicable to both didactic and experiential education.  We invite you to use this Framework to engage faculty and administrators on curricular design and outcomes to help drive practice transformation. </a:t>
            </a:r>
          </a:p>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8</a:t>
            </a:fld>
            <a:endParaRPr lang="en-US"/>
          </a:p>
        </p:txBody>
      </p:sp>
    </p:spTree>
    <p:extLst>
      <p:ext uri="{BB962C8B-B14F-4D97-AF65-F5344CB8AC3E}">
        <p14:creationId xmlns:p14="http://schemas.microsoft.com/office/powerpoint/2010/main" val="394343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Pharmacist graduates of all colleges/schools of pharmacy will be able to </a:t>
            </a:r>
            <a:r>
              <a:rPr lang="en-US" b="1" u="sng" dirty="0"/>
              <a:t>drive</a:t>
            </a:r>
            <a:r>
              <a:rPr lang="en-US" dirty="0"/>
              <a:t> practice transformation, equipped with the knowledge and skills to immediately contribute to the design, implementation/delivery, evaluation, and improvement of sustainable patient care services alongside the provision of dispensing services. </a:t>
            </a:r>
          </a:p>
        </p:txBody>
      </p:sp>
      <p:sp>
        <p:nvSpPr>
          <p:cNvPr id="4" name="Slide Number Placeholder 3"/>
          <p:cNvSpPr>
            <a:spLocks noGrp="1"/>
          </p:cNvSpPr>
          <p:nvPr>
            <p:ph type="sldNum" sz="quarter" idx="5"/>
          </p:nvPr>
        </p:nvSpPr>
        <p:spPr/>
        <p:txBody>
          <a:bodyPr/>
          <a:lstStyle/>
          <a:p>
            <a:fld id="{16617F93-5DDC-244B-AED3-EC53F5B49D5A}" type="slidenum">
              <a:rPr lang="en-US" smtClean="0"/>
              <a:t>10</a:t>
            </a:fld>
            <a:endParaRPr lang="en-US"/>
          </a:p>
        </p:txBody>
      </p:sp>
    </p:spTree>
    <p:extLst>
      <p:ext uri="{BB962C8B-B14F-4D97-AF65-F5344CB8AC3E}">
        <p14:creationId xmlns:p14="http://schemas.microsoft.com/office/powerpoint/2010/main" val="1234135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Framework can be used in several ways through different lenses. Today, I’d like to focus on _____. </a:t>
            </a:r>
          </a:p>
          <a:p>
            <a:endParaRPr lang="en-US" dirty="0"/>
          </a:p>
          <a:p>
            <a:endParaRPr lang="en-US" dirty="0"/>
          </a:p>
          <a:p>
            <a:r>
              <a:rPr lang="en-US" sz="1200" b="1" i="1" kern="1200" dirty="0">
                <a:solidFill>
                  <a:schemeClr val="tx1"/>
                </a:solidFill>
                <a:effectLst/>
                <a:latin typeface="+mn-lt"/>
                <a:ea typeface="+mn-ea"/>
                <a:cs typeface="+mn-cs"/>
              </a:rPr>
              <a:t>Advocacy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pharmacy faculty and ACT Champions can use this Framework as supporting evidence to underscore the importance and immediacy of preparing graduates to engage in community pharmacy practice transformation.  This document can be utilized as a position paper or a call to action supporting the notion that all schools and colleges of pharmacy should work towards achieving the Framework’s vision.</a:t>
            </a:r>
          </a:p>
          <a:p>
            <a:r>
              <a:rPr lang="en-US" sz="1200" b="1" i="1" kern="1200" dirty="0">
                <a:solidFill>
                  <a:schemeClr val="tx1"/>
                </a:solidFill>
                <a:effectLst/>
                <a:latin typeface="+mn-lt"/>
                <a:ea typeface="+mn-ea"/>
                <a:cs typeface="+mn-cs"/>
              </a:rPr>
              <a:t>Course Design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and colleges of pharmacy who wish to increase their program’s efforts to prepare graduates to participate and drive community pharmacy practice transformation can use this document as direction and inspiration as they engage in curricular and co-curricular design at the course and activity level.</a:t>
            </a:r>
          </a:p>
          <a:p>
            <a:r>
              <a:rPr lang="en-US" sz="1200" b="1" i="1" kern="1200" dirty="0">
                <a:solidFill>
                  <a:schemeClr val="tx1"/>
                </a:solidFill>
                <a:effectLst/>
                <a:latin typeface="+mn-lt"/>
                <a:ea typeface="+mn-ea"/>
                <a:cs typeface="+mn-cs"/>
              </a:rPr>
              <a:t>Evaluation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and colleges of pharmacy already have community pharmacy practice transformation education within their curriculum. This document can be helpful to inventory, evaluate and identify areas of opportunity to enhance their efforts in this area.</a:t>
            </a:r>
          </a:p>
          <a:p>
            <a:r>
              <a:rPr lang="en-US" sz="1200" b="1" i="1" kern="1200" dirty="0">
                <a:solidFill>
                  <a:schemeClr val="tx1"/>
                </a:solidFill>
                <a:effectLst/>
                <a:latin typeface="+mn-lt"/>
                <a:ea typeface="+mn-ea"/>
                <a:cs typeface="+mn-cs"/>
              </a:rPr>
              <a:t>Quality Assurance &amp;Improvement in Experiential Education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Experiential education administrators can find the Framework helpful as they work to identify and collaborate with community pharmacies who are actively engaging or who are interested in engaging in practice transformation.  Experiential rotations in community pharmacy settings, at any level, can be designed to include tasks and assignments that map to the domains found in this document to help spark new, or amplify existing transformation efforts. </a:t>
            </a:r>
          </a:p>
          <a:p>
            <a:r>
              <a:rPr lang="en-US" sz="1200" b="1" i="1" kern="1200" dirty="0">
                <a:solidFill>
                  <a:schemeClr val="tx1"/>
                </a:solidFill>
                <a:effectLst/>
                <a:latin typeface="+mn-lt"/>
                <a:ea typeface="+mn-ea"/>
                <a:cs typeface="+mn-cs"/>
              </a:rPr>
              <a:t>Curricular Revision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Doctor of Pharmacy programs who are undertaking curricular revision can use this document to create and justify community pharmacy practice transformation related program goals, learning outcomes, and curricular threads that cut across the program and are interwoven with the delivery of other content.  </a:t>
            </a:r>
          </a:p>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11</a:t>
            </a:fld>
            <a:endParaRPr lang="en-US"/>
          </a:p>
        </p:txBody>
      </p:sp>
    </p:spTree>
    <p:extLst>
      <p:ext uri="{BB962C8B-B14F-4D97-AF65-F5344CB8AC3E}">
        <p14:creationId xmlns:p14="http://schemas.microsoft.com/office/powerpoint/2010/main" val="228126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era of evolving pharmacy practice, a strong professional identity is needed to cope with uncertainty, drive change and transform practice.</a:t>
            </a:r>
            <a:r>
              <a:rPr lang="en-US" sz="1200" kern="1200" baseline="30000" dirty="0">
                <a:solidFill>
                  <a:schemeClr val="tx1"/>
                </a:solidFill>
                <a:effectLst/>
                <a:latin typeface="+mn-lt"/>
                <a:ea typeface="+mn-ea"/>
                <a:cs typeface="+mn-cs"/>
              </a:rPr>
              <a:t>1,2  </a:t>
            </a:r>
            <a:r>
              <a:rPr lang="en-US" sz="1200" kern="1200" dirty="0">
                <a:solidFill>
                  <a:schemeClr val="tx1"/>
                </a:solidFill>
                <a:effectLst/>
                <a:latin typeface="+mn-lt"/>
                <a:ea typeface="+mn-ea"/>
                <a:cs typeface="+mn-cs"/>
              </a:rPr>
              <a:t>Professional identity influences how we perceive, present and conduct ourselves and how we practice.</a:t>
            </a:r>
            <a:r>
              <a:rPr lang="en-US" sz="1200" kern="1200" baseline="30000" dirty="0">
                <a:solidFill>
                  <a:schemeClr val="tx1"/>
                </a:solidFill>
                <a:effectLst/>
                <a:latin typeface="+mn-lt"/>
                <a:ea typeface="+mn-ea"/>
                <a:cs typeface="+mn-cs"/>
              </a:rPr>
              <a:t> 1,3</a:t>
            </a:r>
            <a:r>
              <a:rPr lang="en-US" sz="1200" kern="1200" dirty="0">
                <a:solidFill>
                  <a:schemeClr val="tx1"/>
                </a:solidFill>
                <a:effectLst/>
                <a:latin typeface="+mn-lt"/>
                <a:ea typeface="+mn-ea"/>
                <a:cs typeface="+mn-cs"/>
              </a:rPr>
              <a:t> Professional identity is integral to how students prioritize their roles and responsibilities and allows them to develop a set of standards or internal compass that regulates their professional work.</a:t>
            </a:r>
            <a:r>
              <a:rPr lang="en-US" sz="1200" kern="1200" baseline="30000" dirty="0">
                <a:solidFill>
                  <a:schemeClr val="tx1"/>
                </a:solidFill>
                <a:effectLst/>
                <a:latin typeface="+mn-lt"/>
                <a:ea typeface="+mn-ea"/>
                <a:cs typeface="+mn-cs"/>
              </a:rPr>
              <a:t> 3</a:t>
            </a:r>
            <a:r>
              <a:rPr lang="en-US" sz="1200" kern="1200" dirty="0">
                <a:solidFill>
                  <a:schemeClr val="tx1"/>
                </a:solidFill>
                <a:effectLst/>
                <a:latin typeface="+mn-lt"/>
                <a:ea typeface="+mn-ea"/>
                <a:cs typeface="+mn-cs"/>
              </a:rPr>
              <a:t> Recent national survey data suggests work attitudes and satisfaction are declining and lowest in community settings.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Colleges and schools of pharmacy play a vital role in professional identity formation (PIF) via the design of the curriculum, experiential education, and co-curriculum.</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Faculty and preceptors have the opportunity to engage students in PIF through role modelling, mentoring, ongoing self-reflection, exploration of professional values and values conflicts, experiential learning in an authentic practice environment, and creating a welcoming community of practice.</a:t>
            </a:r>
            <a:r>
              <a:rPr lang="en-US" sz="1200" kern="1200" baseline="30000" dirty="0">
                <a:solidFill>
                  <a:schemeClr val="tx1"/>
                </a:solidFill>
                <a:effectLst/>
                <a:latin typeface="+mn-lt"/>
                <a:ea typeface="+mn-ea"/>
                <a:cs typeface="+mn-cs"/>
              </a:rPr>
              <a:t> 3,5,6</a:t>
            </a:r>
            <a:r>
              <a:rPr lang="en-US" sz="1200" kern="1200" dirty="0">
                <a:solidFill>
                  <a:schemeClr val="tx1"/>
                </a:solidFill>
                <a:effectLst/>
                <a:latin typeface="+mn-lt"/>
                <a:ea typeface="+mn-ea"/>
                <a:cs typeface="+mn-cs"/>
              </a:rPr>
              <a:t>  Reflection, relationships, and resiliency act in an interconnected and reciprocal way to support professional identity formation and assist students to make meaning within learning.</a:t>
            </a:r>
            <a:r>
              <a:rPr lang="en-US" sz="1200" kern="1200" baseline="30000" dirty="0">
                <a:solidFill>
                  <a:schemeClr val="tx1"/>
                </a:solidFill>
                <a:effectLst/>
                <a:latin typeface="+mn-lt"/>
                <a:ea typeface="+mn-ea"/>
                <a:cs typeface="+mn-cs"/>
              </a:rPr>
              <a:t> 3</a:t>
            </a:r>
            <a:r>
              <a:rPr lang="en-US" sz="1200" kern="1200" dirty="0">
                <a:solidFill>
                  <a:schemeClr val="tx1"/>
                </a:solidFill>
                <a:effectLst/>
                <a:latin typeface="+mn-lt"/>
                <a:ea typeface="+mn-ea"/>
                <a:cs typeface="+mn-cs"/>
              </a:rPr>
              <a:t>  Burnout can impede development of a well-integrated professional identity, while healthy personal and professional identity may attenuate burnout, emphasizing the importance of including well-being in PIF.</a:t>
            </a:r>
            <a:r>
              <a:rPr lang="en-US" sz="1200" kern="1200" baseline="30000" dirty="0">
                <a:solidFill>
                  <a:schemeClr val="tx1"/>
                </a:solidFill>
                <a:effectLst/>
                <a:latin typeface="+mn-lt"/>
                <a:ea typeface="+mn-ea"/>
                <a:cs typeface="+mn-cs"/>
              </a:rPr>
              <a:t> 3</a:t>
            </a:r>
            <a:endParaRPr lang="en-US" sz="1200" kern="1200" dirty="0">
              <a:solidFill>
                <a:schemeClr val="tx1"/>
              </a:solidFill>
              <a:effectLst/>
              <a:latin typeface="+mn-lt"/>
              <a:ea typeface="+mn-ea"/>
              <a:cs typeface="+mn-cs"/>
            </a:endParaRPr>
          </a:p>
          <a:p>
            <a:endParaRPr lang="en-US" dirty="0"/>
          </a:p>
          <a:p>
            <a:r>
              <a:rPr lang="en-US" dirty="0"/>
              <a:t>1.	Janke KK, Bloom TJ, Boyce EG, Johnson JL, </a:t>
            </a:r>
            <a:r>
              <a:rPr lang="en-US" dirty="0" err="1"/>
              <a:t>Kopacek</a:t>
            </a:r>
            <a:r>
              <a:rPr lang="en-US" dirty="0"/>
              <a:t> K, O'Sullivan TA, </a:t>
            </a:r>
            <a:r>
              <a:rPr lang="en-US" dirty="0" err="1"/>
              <a:t>Petrelli</a:t>
            </a:r>
            <a:r>
              <a:rPr lang="en-US" dirty="0"/>
              <a:t> HMW, </a:t>
            </a:r>
            <a:r>
              <a:rPr lang="en-US" dirty="0" err="1"/>
              <a:t>Steeb</a:t>
            </a:r>
            <a:r>
              <a:rPr lang="en-US" dirty="0"/>
              <a:t> DR, Ross LJ. A Pathway to Professional Identity Formation: Report of the 2020-2021 AACP Student Affairs Standing Committee. Am J Pharm Educ. 2021;22:8714. </a:t>
            </a:r>
          </a:p>
          <a:p>
            <a:r>
              <a:rPr lang="en-US" dirty="0"/>
              <a:t>2.	Noble C, Coombes I, Shaw PN, Nissen LM, </a:t>
            </a:r>
            <a:r>
              <a:rPr lang="en-US" dirty="0" err="1"/>
              <a:t>Clavarino</a:t>
            </a:r>
            <a:r>
              <a:rPr lang="en-US" dirty="0"/>
              <a:t> A. Becoming a pharmacist: the role of curriculum in professional identity formation. Pharmacy Practice 2014;12(1):380.</a:t>
            </a:r>
          </a:p>
          <a:p>
            <a:r>
              <a:rPr lang="en-US" dirty="0"/>
              <a:t>3.	Wald, Hedy S. PhD Professional Identity (Trans)Formation in Medical Education. Academic Medicine. 2015;90:701-706.</a:t>
            </a:r>
          </a:p>
          <a:p>
            <a:r>
              <a:rPr lang="en-US" dirty="0"/>
              <a:t>4.	Doucette W, Mott D, </a:t>
            </a:r>
            <a:r>
              <a:rPr lang="en-US" dirty="0" err="1"/>
              <a:t>Kreling</a:t>
            </a:r>
            <a:r>
              <a:rPr lang="en-US" dirty="0"/>
              <a:t> D, et. al. National Pharmacist Workforce Study 2019. Accessed July 14, 2022.  https://www.aacp.org/sites/default/files/2020-03/2019_NPWS_Final_Report.pdf. </a:t>
            </a:r>
          </a:p>
          <a:p>
            <a:r>
              <a:rPr lang="en-US" dirty="0"/>
              <a:t>5.	Johnson JL, </a:t>
            </a:r>
            <a:r>
              <a:rPr lang="en-US" dirty="0" err="1"/>
              <a:t>Arif</a:t>
            </a:r>
            <a:r>
              <a:rPr lang="en-US" dirty="0"/>
              <a:t> S, Bloom TJ, Isaacs AN, Moseley LE, Janke KK. Preparing Pharmacy Educators as Expedition Guides to Support Professional Identity Formation in Pharmacy Education. Am J Pharm Educ. 2022;4:8944. </a:t>
            </a:r>
          </a:p>
          <a:p>
            <a:r>
              <a:rPr lang="en-US" dirty="0"/>
              <a:t>6.	Noble C, </a:t>
            </a:r>
            <a:r>
              <a:rPr lang="en-US" dirty="0" err="1"/>
              <a:t>McKauge</a:t>
            </a:r>
            <a:r>
              <a:rPr lang="en-US" dirty="0"/>
              <a:t> L, </a:t>
            </a:r>
            <a:r>
              <a:rPr lang="en-US" dirty="0" err="1"/>
              <a:t>Clavarino</a:t>
            </a:r>
            <a:r>
              <a:rPr lang="en-US" dirty="0"/>
              <a:t> A. Pharmacy student professional identity formation: a scoping review. </a:t>
            </a:r>
            <a:r>
              <a:rPr lang="en-US" dirty="0" err="1"/>
              <a:t>Integr</a:t>
            </a:r>
            <a:r>
              <a:rPr lang="en-US" dirty="0"/>
              <a:t> Pharm Res </a:t>
            </a:r>
            <a:r>
              <a:rPr lang="en-US" dirty="0" err="1"/>
              <a:t>Pract</a:t>
            </a:r>
            <a:r>
              <a:rPr lang="en-US" dirty="0"/>
              <a:t>. 2019;8:15-34. </a:t>
            </a:r>
          </a:p>
          <a:p>
            <a:endParaRPr lang="en-US" dirty="0"/>
          </a:p>
        </p:txBody>
      </p:sp>
      <p:sp>
        <p:nvSpPr>
          <p:cNvPr id="4" name="Slide Number Placeholder 3"/>
          <p:cNvSpPr>
            <a:spLocks noGrp="1"/>
          </p:cNvSpPr>
          <p:nvPr>
            <p:ph type="sldNum" sz="quarter" idx="5"/>
          </p:nvPr>
        </p:nvSpPr>
        <p:spPr/>
        <p:txBody>
          <a:bodyPr/>
          <a:lstStyle/>
          <a:p>
            <a:fld id="{16617F93-5DDC-244B-AED3-EC53F5B49D5A}" type="slidenum">
              <a:rPr lang="en-US" smtClean="0"/>
              <a:t>13</a:t>
            </a:fld>
            <a:endParaRPr lang="en-US"/>
          </a:p>
        </p:txBody>
      </p:sp>
    </p:spTree>
    <p:extLst>
      <p:ext uri="{BB962C8B-B14F-4D97-AF65-F5344CB8AC3E}">
        <p14:creationId xmlns:p14="http://schemas.microsoft.com/office/powerpoint/2010/main" val="1366074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i="0" baseline="0">
                <a:solidFill>
                  <a:srgbClr val="2B68A7"/>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278A22A-BA90-C642-BA9E-EBFBC3B111A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CCACA-04CD-914F-899E-88A79CBE727E}" type="slidenum">
              <a:rPr lang="en-US" smtClean="0"/>
              <a:t>‹#›</a:t>
            </a:fld>
            <a:endParaRPr lang="en-US"/>
          </a:p>
        </p:txBody>
      </p:sp>
      <p:cxnSp>
        <p:nvCxnSpPr>
          <p:cNvPr id="8" name="Straight Connector 7">
            <a:extLst>
              <a:ext uri="{FF2B5EF4-FFF2-40B4-BE49-F238E27FC236}">
                <a16:creationId xmlns:a16="http://schemas.microsoft.com/office/drawing/2014/main" id="{4CC36043-6FF9-404C-8952-5BE726D81CCF}"/>
              </a:ext>
            </a:extLst>
          </p:cNvPr>
          <p:cNvCxnSpPr/>
          <p:nvPr userDrawn="1"/>
        </p:nvCxnSpPr>
        <p:spPr>
          <a:xfrm>
            <a:off x="1524000" y="3509963"/>
            <a:ext cx="9144000" cy="0"/>
          </a:xfrm>
          <a:prstGeom prst="line">
            <a:avLst/>
          </a:prstGeom>
          <a:ln w="38100">
            <a:solidFill>
              <a:srgbClr val="FED51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ED99C12-0565-984F-A584-E8202FF96521}"/>
              </a:ext>
            </a:extLst>
          </p:cNvPr>
          <p:cNvPicPr>
            <a:picLocks noChangeAspect="1"/>
          </p:cNvPicPr>
          <p:nvPr userDrawn="1"/>
        </p:nvPicPr>
        <p:blipFill>
          <a:blip r:embed="rId2"/>
          <a:stretch>
            <a:fillRect/>
          </a:stretch>
        </p:blipFill>
        <p:spPr>
          <a:xfrm>
            <a:off x="347546" y="247199"/>
            <a:ext cx="2743200" cy="1750325"/>
          </a:xfrm>
          <a:prstGeom prst="rect">
            <a:avLst/>
          </a:prstGeom>
        </p:spPr>
      </p:pic>
    </p:spTree>
    <p:extLst>
      <p:ext uri="{BB962C8B-B14F-4D97-AF65-F5344CB8AC3E}">
        <p14:creationId xmlns:p14="http://schemas.microsoft.com/office/powerpoint/2010/main" val="353063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78A22A-BA90-C642-BA9E-EBFBC3B111A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CCACA-04CD-914F-899E-88A79CBE727E}" type="slidenum">
              <a:rPr lang="en-US" smtClean="0"/>
              <a:t>‹#›</a:t>
            </a:fld>
            <a:endParaRPr lang="en-US"/>
          </a:p>
        </p:txBody>
      </p:sp>
    </p:spTree>
    <p:extLst>
      <p:ext uri="{BB962C8B-B14F-4D97-AF65-F5344CB8AC3E}">
        <p14:creationId xmlns:p14="http://schemas.microsoft.com/office/powerpoint/2010/main" val="135117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78A22A-BA90-C642-BA9E-EBFBC3B111A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CCACA-04CD-914F-899E-88A79CBE727E}" type="slidenum">
              <a:rPr lang="en-US" smtClean="0"/>
              <a:t>‹#›</a:t>
            </a:fld>
            <a:endParaRPr lang="en-US"/>
          </a:p>
        </p:txBody>
      </p:sp>
    </p:spTree>
    <p:extLst>
      <p:ext uri="{BB962C8B-B14F-4D97-AF65-F5344CB8AC3E}">
        <p14:creationId xmlns:p14="http://schemas.microsoft.com/office/powerpoint/2010/main" val="115055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rgbClr val="2B68A7"/>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78A22A-BA90-C642-BA9E-EBFBC3B111A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CCACA-04CD-914F-899E-88A79CBE727E}" type="slidenum">
              <a:rPr lang="en-US" smtClean="0"/>
              <a:t>‹#›</a:t>
            </a:fld>
            <a:endParaRPr lang="en-US"/>
          </a:p>
        </p:txBody>
      </p:sp>
      <p:cxnSp>
        <p:nvCxnSpPr>
          <p:cNvPr id="8" name="Straight Connector 7">
            <a:extLst>
              <a:ext uri="{FF2B5EF4-FFF2-40B4-BE49-F238E27FC236}">
                <a16:creationId xmlns:a16="http://schemas.microsoft.com/office/drawing/2014/main" id="{36B6D6BF-ABD8-D545-863F-2D36A2B6EFF1}"/>
              </a:ext>
            </a:extLst>
          </p:cNvPr>
          <p:cNvCxnSpPr/>
          <p:nvPr userDrawn="1"/>
        </p:nvCxnSpPr>
        <p:spPr>
          <a:xfrm>
            <a:off x="838200" y="1690688"/>
            <a:ext cx="10515600" cy="0"/>
          </a:xfrm>
          <a:prstGeom prst="line">
            <a:avLst/>
          </a:prstGeom>
          <a:ln w="38100">
            <a:solidFill>
              <a:srgbClr val="FED5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25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78A22A-BA90-C642-BA9E-EBFBC3B111A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CCACA-04CD-914F-899E-88A79CBE727E}" type="slidenum">
              <a:rPr lang="en-US" smtClean="0"/>
              <a:t>‹#›</a:t>
            </a:fld>
            <a:endParaRPr lang="en-US"/>
          </a:p>
        </p:txBody>
      </p:sp>
    </p:spTree>
    <p:extLst>
      <p:ext uri="{BB962C8B-B14F-4D97-AF65-F5344CB8AC3E}">
        <p14:creationId xmlns:p14="http://schemas.microsoft.com/office/powerpoint/2010/main" val="209200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78A22A-BA90-C642-BA9E-EBFBC3B111A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CCACA-04CD-914F-899E-88A79CBE727E}" type="slidenum">
              <a:rPr lang="en-US" smtClean="0"/>
              <a:t>‹#›</a:t>
            </a:fld>
            <a:endParaRPr lang="en-US"/>
          </a:p>
        </p:txBody>
      </p:sp>
    </p:spTree>
    <p:extLst>
      <p:ext uri="{BB962C8B-B14F-4D97-AF65-F5344CB8AC3E}">
        <p14:creationId xmlns:p14="http://schemas.microsoft.com/office/powerpoint/2010/main" val="164349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78A22A-BA90-C642-BA9E-EBFBC3B111A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CCACA-04CD-914F-899E-88A79CBE727E}" type="slidenum">
              <a:rPr lang="en-US" smtClean="0"/>
              <a:t>‹#›</a:t>
            </a:fld>
            <a:endParaRPr lang="en-US"/>
          </a:p>
        </p:txBody>
      </p:sp>
    </p:spTree>
    <p:extLst>
      <p:ext uri="{BB962C8B-B14F-4D97-AF65-F5344CB8AC3E}">
        <p14:creationId xmlns:p14="http://schemas.microsoft.com/office/powerpoint/2010/main" val="94893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78A22A-BA90-C642-BA9E-EBFBC3B111A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CCACA-04CD-914F-899E-88A79CBE727E}" type="slidenum">
              <a:rPr lang="en-US" smtClean="0"/>
              <a:t>‹#›</a:t>
            </a:fld>
            <a:endParaRPr lang="en-US"/>
          </a:p>
        </p:txBody>
      </p:sp>
    </p:spTree>
    <p:extLst>
      <p:ext uri="{BB962C8B-B14F-4D97-AF65-F5344CB8AC3E}">
        <p14:creationId xmlns:p14="http://schemas.microsoft.com/office/powerpoint/2010/main" val="209246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8A22A-BA90-C642-BA9E-EBFBC3B111A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CCACA-04CD-914F-899E-88A79CBE727E}" type="slidenum">
              <a:rPr lang="en-US" smtClean="0"/>
              <a:t>‹#›</a:t>
            </a:fld>
            <a:endParaRPr lang="en-US"/>
          </a:p>
        </p:txBody>
      </p:sp>
    </p:spTree>
    <p:extLst>
      <p:ext uri="{BB962C8B-B14F-4D97-AF65-F5344CB8AC3E}">
        <p14:creationId xmlns:p14="http://schemas.microsoft.com/office/powerpoint/2010/main" val="228980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8A22A-BA90-C642-BA9E-EBFBC3B111A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CCACA-04CD-914F-899E-88A79CBE727E}" type="slidenum">
              <a:rPr lang="en-US" smtClean="0"/>
              <a:t>‹#›</a:t>
            </a:fld>
            <a:endParaRPr lang="en-US"/>
          </a:p>
        </p:txBody>
      </p:sp>
    </p:spTree>
    <p:extLst>
      <p:ext uri="{BB962C8B-B14F-4D97-AF65-F5344CB8AC3E}">
        <p14:creationId xmlns:p14="http://schemas.microsoft.com/office/powerpoint/2010/main" val="262177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8A22A-BA90-C642-BA9E-EBFBC3B111A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CCACA-04CD-914F-899E-88A79CBE727E}" type="slidenum">
              <a:rPr lang="en-US" smtClean="0"/>
              <a:t>‹#›</a:t>
            </a:fld>
            <a:endParaRPr lang="en-US"/>
          </a:p>
        </p:txBody>
      </p:sp>
    </p:spTree>
    <p:extLst>
      <p:ext uri="{BB962C8B-B14F-4D97-AF65-F5344CB8AC3E}">
        <p14:creationId xmlns:p14="http://schemas.microsoft.com/office/powerpoint/2010/main" val="191316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8A22A-BA90-C642-BA9E-EBFBC3B111A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CCACA-04CD-914F-899E-88A79CBE727E}" type="slidenum">
              <a:rPr lang="en-US" smtClean="0"/>
              <a:t>‹#›</a:t>
            </a:fld>
            <a:endParaRPr lang="en-US"/>
          </a:p>
        </p:txBody>
      </p:sp>
      <p:cxnSp>
        <p:nvCxnSpPr>
          <p:cNvPr id="8" name="Straight Connector 7">
            <a:extLst>
              <a:ext uri="{FF2B5EF4-FFF2-40B4-BE49-F238E27FC236}">
                <a16:creationId xmlns:a16="http://schemas.microsoft.com/office/drawing/2014/main" id="{80CA73B2-3066-A749-A559-21E578CD5B84}"/>
              </a:ext>
            </a:extLst>
          </p:cNvPr>
          <p:cNvCxnSpPr/>
          <p:nvPr userDrawn="1"/>
        </p:nvCxnSpPr>
        <p:spPr>
          <a:xfrm>
            <a:off x="838200" y="1650380"/>
            <a:ext cx="10515600" cy="0"/>
          </a:xfrm>
          <a:prstGeom prst="line">
            <a:avLst/>
          </a:prstGeom>
          <a:ln w="38100">
            <a:solidFill>
              <a:srgbClr val="FED514"/>
            </a:solidFill>
          </a:ln>
        </p:spPr>
        <p:style>
          <a:lnRef idx="1">
            <a:schemeClr val="accent1"/>
          </a:lnRef>
          <a:fillRef idx="0">
            <a:schemeClr val="accent1"/>
          </a:fillRef>
          <a:effectRef idx="0">
            <a:schemeClr val="accent1"/>
          </a:effectRef>
          <a:fontRef idx="minor">
            <a:schemeClr val="tx1"/>
          </a:fontRef>
        </p:style>
      </p:cxnSp>
      <p:pic>
        <p:nvPicPr>
          <p:cNvPr id="1071" name="Object">
            <a:extLst>
              <a:ext uri="{FF2B5EF4-FFF2-40B4-BE49-F238E27FC236}">
                <a16:creationId xmlns:a16="http://schemas.microsoft.com/office/drawing/2014/main" id="{74517EE6-B138-44B3-80E2-FB3B3CB7167F}"/>
              </a:ext>
            </a:extLst>
          </p:cNvPr>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9880600" y="5486400"/>
            <a:ext cx="2133600" cy="12319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399573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i="0" kern="1200" baseline="0">
          <a:solidFill>
            <a:srgbClr val="2B68A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actforpharmacy.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ctforpharmacy.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tiff"/><Relationship Id="rId4" Type="http://schemas.openxmlformats.org/officeDocument/2006/relationships/hyperlink" Target="mailto:actforpharmacy@pitt.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D266D0-5BDE-479E-A414-6E28E101B4CF}"/>
              </a:ext>
            </a:extLst>
          </p:cNvPr>
          <p:cNvPicPr>
            <a:picLocks noChangeAspect="1"/>
          </p:cNvPicPr>
          <p:nvPr/>
        </p:nvPicPr>
        <p:blipFill>
          <a:blip r:embed="rId3"/>
          <a:stretch>
            <a:fillRect/>
          </a:stretch>
        </p:blipFill>
        <p:spPr>
          <a:xfrm>
            <a:off x="3741723" y="2432026"/>
            <a:ext cx="4708554" cy="3154731"/>
          </a:xfrm>
          <a:prstGeom prst="rect">
            <a:avLst/>
          </a:prstGeom>
        </p:spPr>
      </p:pic>
      <p:sp>
        <p:nvSpPr>
          <p:cNvPr id="6" name="Footer Placeholder 3">
            <a:extLst>
              <a:ext uri="{FF2B5EF4-FFF2-40B4-BE49-F238E27FC236}">
                <a16:creationId xmlns:a16="http://schemas.microsoft.com/office/drawing/2014/main" id="{61EA2B77-7BCA-4647-A89E-CB254300CAAE}"/>
              </a:ext>
            </a:extLst>
          </p:cNvPr>
          <p:cNvSpPr txBox="1">
            <a:spLocks/>
          </p:cNvSpPr>
          <p:nvPr/>
        </p:nvSpPr>
        <p:spPr>
          <a:xfrm>
            <a:off x="1875610" y="6258627"/>
            <a:ext cx="8440777" cy="3721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a:t>
            </a:r>
            <a:r>
              <a:rPr lang="en-US" sz="1800" dirty="0" err="1"/>
              <a:t>ACTforPharmacy</a:t>
            </a:r>
            <a:r>
              <a:rPr lang="en-US" sz="1800" dirty="0"/>
              <a:t>  |  </a:t>
            </a:r>
            <a:r>
              <a:rPr lang="en-US" sz="1800" dirty="0">
                <a:hlinkClick r:id="rId4"/>
              </a:rPr>
              <a:t>www.actforpharmacy.com</a:t>
            </a:r>
            <a:r>
              <a:rPr lang="en-US" sz="1800" dirty="0"/>
              <a:t>    |   actforpharmacy@pitt.edu</a:t>
            </a:r>
          </a:p>
        </p:txBody>
      </p:sp>
      <p:sp>
        <p:nvSpPr>
          <p:cNvPr id="4" name="Title 1">
            <a:extLst>
              <a:ext uri="{FF2B5EF4-FFF2-40B4-BE49-F238E27FC236}">
                <a16:creationId xmlns:a16="http://schemas.microsoft.com/office/drawing/2014/main" id="{01C3386C-EB74-424B-8440-555698D4936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i="0" kern="1200" baseline="0">
                <a:solidFill>
                  <a:srgbClr val="2B68A7"/>
                </a:solidFill>
                <a:latin typeface="+mj-lt"/>
                <a:ea typeface="+mj-ea"/>
                <a:cs typeface="+mj-cs"/>
              </a:defRPr>
            </a:lvl1pPr>
          </a:lstStyle>
          <a:p>
            <a:pPr fontAlgn="base"/>
            <a:r>
              <a:rPr lang="en-US" dirty="0"/>
              <a:t>Academia-CPESN Transformation</a:t>
            </a:r>
          </a:p>
          <a:p>
            <a:pPr fontAlgn="base"/>
            <a:r>
              <a:rPr lang="en-US" dirty="0"/>
              <a:t>Pharmacy Collaborative</a:t>
            </a:r>
          </a:p>
        </p:txBody>
      </p:sp>
    </p:spTree>
    <p:extLst>
      <p:ext uri="{BB962C8B-B14F-4D97-AF65-F5344CB8AC3E}">
        <p14:creationId xmlns:p14="http://schemas.microsoft.com/office/powerpoint/2010/main" val="72634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B1D5-22F1-4A8B-81D0-506DC4159F7E}"/>
              </a:ext>
            </a:extLst>
          </p:cNvPr>
          <p:cNvSpPr>
            <a:spLocks noGrp="1"/>
          </p:cNvSpPr>
          <p:nvPr>
            <p:ph type="title"/>
          </p:nvPr>
        </p:nvSpPr>
        <p:spPr/>
        <p:txBody>
          <a:bodyPr/>
          <a:lstStyle/>
          <a:p>
            <a:r>
              <a:rPr lang="fr-FR" dirty="0"/>
              <a:t>Community Pharmacy Practice Transformation: Vision</a:t>
            </a:r>
            <a:endParaRPr lang="en-US" dirty="0"/>
          </a:p>
        </p:txBody>
      </p:sp>
      <p:sp>
        <p:nvSpPr>
          <p:cNvPr id="3" name="Content Placeholder 2">
            <a:extLst>
              <a:ext uri="{FF2B5EF4-FFF2-40B4-BE49-F238E27FC236}">
                <a16:creationId xmlns:a16="http://schemas.microsoft.com/office/drawing/2014/main" id="{E7CA6037-9E02-4B61-8FF3-626390B9B33E}"/>
              </a:ext>
            </a:extLst>
          </p:cNvPr>
          <p:cNvSpPr>
            <a:spLocks noGrp="1"/>
          </p:cNvSpPr>
          <p:nvPr>
            <p:ph idx="1"/>
          </p:nvPr>
        </p:nvSpPr>
        <p:spPr/>
        <p:txBody>
          <a:bodyPr/>
          <a:lstStyle/>
          <a:p>
            <a:r>
              <a:rPr lang="en-US" b="1" dirty="0">
                <a:solidFill>
                  <a:srgbClr val="000000"/>
                </a:solidFill>
                <a:latin typeface="Arial" panose="020B0604020202020204" pitchFamily="34" charset="0"/>
              </a:rPr>
              <a:t>Pharmacist graduates of all colleges/schools of pharmacy will be able to:</a:t>
            </a:r>
            <a:endParaRPr lang="en-US" b="1" dirty="0"/>
          </a:p>
          <a:p>
            <a:endParaRPr lang="en-US" dirty="0"/>
          </a:p>
        </p:txBody>
      </p:sp>
      <p:pic>
        <p:nvPicPr>
          <p:cNvPr id="4" name="Picture 3">
            <a:extLst>
              <a:ext uri="{FF2B5EF4-FFF2-40B4-BE49-F238E27FC236}">
                <a16:creationId xmlns:a16="http://schemas.microsoft.com/office/drawing/2014/main" id="{F74637A5-8199-43FC-B8D1-F7566CDC0A72}"/>
              </a:ext>
            </a:extLst>
          </p:cNvPr>
          <p:cNvPicPr>
            <a:picLocks noChangeAspect="1"/>
          </p:cNvPicPr>
          <p:nvPr/>
        </p:nvPicPr>
        <p:blipFill rotWithShape="1">
          <a:blip r:embed="rId3"/>
          <a:srcRect t="13466" b="19261"/>
          <a:stretch/>
        </p:blipFill>
        <p:spPr>
          <a:xfrm>
            <a:off x="710119" y="2960294"/>
            <a:ext cx="3804076" cy="2559153"/>
          </a:xfrm>
          <a:prstGeom prst="rect">
            <a:avLst/>
          </a:prstGeom>
        </p:spPr>
      </p:pic>
      <p:pic>
        <p:nvPicPr>
          <p:cNvPr id="5" name="Picture 4">
            <a:extLst>
              <a:ext uri="{FF2B5EF4-FFF2-40B4-BE49-F238E27FC236}">
                <a16:creationId xmlns:a16="http://schemas.microsoft.com/office/drawing/2014/main" id="{4800CBC4-0A8D-4CFE-BB8A-B2E953D46BE8}"/>
              </a:ext>
            </a:extLst>
          </p:cNvPr>
          <p:cNvPicPr>
            <a:picLocks noChangeAspect="1"/>
          </p:cNvPicPr>
          <p:nvPr/>
        </p:nvPicPr>
        <p:blipFill>
          <a:blip r:embed="rId4"/>
          <a:stretch>
            <a:fillRect/>
          </a:stretch>
        </p:blipFill>
        <p:spPr>
          <a:xfrm>
            <a:off x="4850624" y="2784842"/>
            <a:ext cx="2799954" cy="2746943"/>
          </a:xfrm>
          <a:prstGeom prst="rect">
            <a:avLst/>
          </a:prstGeom>
        </p:spPr>
      </p:pic>
      <p:sp>
        <p:nvSpPr>
          <p:cNvPr id="6" name="Rectangle 5">
            <a:extLst>
              <a:ext uri="{FF2B5EF4-FFF2-40B4-BE49-F238E27FC236}">
                <a16:creationId xmlns:a16="http://schemas.microsoft.com/office/drawing/2014/main" id="{08FEE4A5-C92E-4C9D-A758-93994093258C}"/>
              </a:ext>
            </a:extLst>
          </p:cNvPr>
          <p:cNvSpPr/>
          <p:nvPr/>
        </p:nvSpPr>
        <p:spPr>
          <a:xfrm>
            <a:off x="8161506" y="2960295"/>
            <a:ext cx="3646028" cy="2677656"/>
          </a:xfrm>
          <a:prstGeom prst="rect">
            <a:avLst/>
          </a:prstGeom>
        </p:spPr>
        <p:txBody>
          <a:bodyPr wrap="square">
            <a:spAutoFit/>
          </a:bodyPr>
          <a:lstStyle/>
          <a:p>
            <a:r>
              <a:rPr lang="en-US" sz="2800" b="1" dirty="0">
                <a:solidFill>
                  <a:schemeClr val="accent2">
                    <a:lumMod val="75000"/>
                  </a:schemeClr>
                </a:solidFill>
                <a:latin typeface="Arial" panose="020B0604020202020204" pitchFamily="34" charset="0"/>
              </a:rPr>
              <a:t>… of sustainable patient care services alongside the provision of dispensing services. </a:t>
            </a:r>
            <a:endParaRPr lang="en-US" sz="2800" b="1" dirty="0">
              <a:solidFill>
                <a:schemeClr val="accent2">
                  <a:lumMod val="75000"/>
                </a:schemeClr>
              </a:solidFill>
            </a:endParaRPr>
          </a:p>
        </p:txBody>
      </p:sp>
    </p:spTree>
    <p:extLst>
      <p:ext uri="{BB962C8B-B14F-4D97-AF65-F5344CB8AC3E}">
        <p14:creationId xmlns:p14="http://schemas.microsoft.com/office/powerpoint/2010/main" val="361854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3220-8635-4435-B002-DE2396B1A549}"/>
              </a:ext>
            </a:extLst>
          </p:cNvPr>
          <p:cNvSpPr>
            <a:spLocks noGrp="1"/>
          </p:cNvSpPr>
          <p:nvPr>
            <p:ph type="title"/>
          </p:nvPr>
        </p:nvSpPr>
        <p:spPr/>
        <p:txBody>
          <a:bodyPr/>
          <a:lstStyle/>
          <a:p>
            <a:r>
              <a:rPr lang="fr-FR" dirty="0"/>
              <a:t>Community Pharmacy Practice Transformation Framework: Utility</a:t>
            </a:r>
            <a:endParaRPr lang="en-US" dirty="0"/>
          </a:p>
        </p:txBody>
      </p:sp>
      <p:sp>
        <p:nvSpPr>
          <p:cNvPr id="3" name="Content Placeholder 2">
            <a:extLst>
              <a:ext uri="{FF2B5EF4-FFF2-40B4-BE49-F238E27FC236}">
                <a16:creationId xmlns:a16="http://schemas.microsoft.com/office/drawing/2014/main" id="{1C34C81D-11EE-4C9E-91BA-F3B39D2E8E72}"/>
              </a:ext>
            </a:extLst>
          </p:cNvPr>
          <p:cNvSpPr>
            <a:spLocks noGrp="1"/>
          </p:cNvSpPr>
          <p:nvPr>
            <p:ph idx="1"/>
          </p:nvPr>
        </p:nvSpPr>
        <p:spPr/>
        <p:txBody>
          <a:bodyPr/>
          <a:lstStyle/>
          <a:p>
            <a:endParaRPr lang="en-US"/>
          </a:p>
        </p:txBody>
      </p:sp>
      <p:graphicFrame>
        <p:nvGraphicFramePr>
          <p:cNvPr id="4" name="Diagram 3">
            <a:extLst>
              <a:ext uri="{FF2B5EF4-FFF2-40B4-BE49-F238E27FC236}">
                <a16:creationId xmlns:a16="http://schemas.microsoft.com/office/drawing/2014/main" id="{F43D0A43-D0C5-496A-8871-852E04570FD9}"/>
              </a:ext>
            </a:extLst>
          </p:cNvPr>
          <p:cNvGraphicFramePr/>
          <p:nvPr/>
        </p:nvGraphicFramePr>
        <p:xfrm>
          <a:off x="4839853" y="1739325"/>
          <a:ext cx="7176655" cy="341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8A3DEEFE-A4AB-489C-AF55-D156ABEB48D3}"/>
              </a:ext>
            </a:extLst>
          </p:cNvPr>
          <p:cNvGraphicFramePr/>
          <p:nvPr>
            <p:extLst>
              <p:ext uri="{D42A27DB-BD31-4B8C-83A1-F6EECF244321}">
                <p14:modId xmlns:p14="http://schemas.microsoft.com/office/powerpoint/2010/main" val="3780759541"/>
              </p:ext>
            </p:extLst>
          </p:nvPr>
        </p:nvGraphicFramePr>
        <p:xfrm>
          <a:off x="-244764" y="2394673"/>
          <a:ext cx="4664363" cy="3279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ight Arrow 5">
            <a:extLst>
              <a:ext uri="{FF2B5EF4-FFF2-40B4-BE49-F238E27FC236}">
                <a16:creationId xmlns:a16="http://schemas.microsoft.com/office/drawing/2014/main" id="{72139C2E-23AC-4A80-90B7-C6A843B25567}"/>
              </a:ext>
            </a:extLst>
          </p:cNvPr>
          <p:cNvSpPr/>
          <p:nvPr/>
        </p:nvSpPr>
        <p:spPr>
          <a:xfrm>
            <a:off x="3999345" y="3103418"/>
            <a:ext cx="997527" cy="637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D4AAF9C-53AC-4C99-99FA-E46B7B742194}"/>
              </a:ext>
            </a:extLst>
          </p:cNvPr>
          <p:cNvPicPr>
            <a:picLocks noChangeAspect="1"/>
          </p:cNvPicPr>
          <p:nvPr/>
        </p:nvPicPr>
        <p:blipFill rotWithShape="1">
          <a:blip r:embed="rId13"/>
          <a:srcRect l="62626" t="7884" r="11936" b="1703"/>
          <a:stretch/>
        </p:blipFill>
        <p:spPr>
          <a:xfrm>
            <a:off x="868932" y="1858491"/>
            <a:ext cx="2436970" cy="385088"/>
          </a:xfrm>
          <a:prstGeom prst="rect">
            <a:avLst/>
          </a:prstGeom>
        </p:spPr>
      </p:pic>
    </p:spTree>
    <p:extLst>
      <p:ext uri="{BB962C8B-B14F-4D97-AF65-F5344CB8AC3E}">
        <p14:creationId xmlns:p14="http://schemas.microsoft.com/office/powerpoint/2010/main" val="97502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739A-A660-4929-85B6-06E74343CB88}"/>
              </a:ext>
            </a:extLst>
          </p:cNvPr>
          <p:cNvSpPr>
            <a:spLocks noGrp="1"/>
          </p:cNvSpPr>
          <p:nvPr>
            <p:ph type="title"/>
          </p:nvPr>
        </p:nvSpPr>
        <p:spPr/>
        <p:txBody>
          <a:bodyPr/>
          <a:lstStyle/>
          <a:p>
            <a:r>
              <a:rPr lang="fr-FR" dirty="0"/>
              <a:t>Community Pharmacy Practice Transformation Framework:</a:t>
            </a:r>
            <a:r>
              <a:rPr lang="en-US" dirty="0"/>
              <a:t> Domains</a:t>
            </a:r>
          </a:p>
        </p:txBody>
      </p:sp>
      <p:sp>
        <p:nvSpPr>
          <p:cNvPr id="3" name="Content Placeholder 2">
            <a:extLst>
              <a:ext uri="{FF2B5EF4-FFF2-40B4-BE49-F238E27FC236}">
                <a16:creationId xmlns:a16="http://schemas.microsoft.com/office/drawing/2014/main" id="{EED94DDF-1654-4D78-B3CF-341564930CD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273D128-400B-44F0-BE7D-659685D2CA3C}"/>
              </a:ext>
            </a:extLst>
          </p:cNvPr>
          <p:cNvPicPr>
            <a:picLocks noChangeAspect="1"/>
          </p:cNvPicPr>
          <p:nvPr/>
        </p:nvPicPr>
        <p:blipFill>
          <a:blip r:embed="rId2"/>
          <a:stretch>
            <a:fillRect/>
          </a:stretch>
        </p:blipFill>
        <p:spPr>
          <a:xfrm>
            <a:off x="1161825" y="1589083"/>
            <a:ext cx="10052125" cy="5494555"/>
          </a:xfrm>
          <a:prstGeom prst="rect">
            <a:avLst/>
          </a:prstGeom>
        </p:spPr>
      </p:pic>
    </p:spTree>
    <p:extLst>
      <p:ext uri="{BB962C8B-B14F-4D97-AF65-F5344CB8AC3E}">
        <p14:creationId xmlns:p14="http://schemas.microsoft.com/office/powerpoint/2010/main" val="318052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A8AD-EDC6-46AF-B95E-CA3C31A528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24E2C7-5FD7-4AC5-BEA4-DCC6F447B7F6}"/>
              </a:ext>
            </a:extLst>
          </p:cNvPr>
          <p:cNvSpPr>
            <a:spLocks noGrp="1"/>
          </p:cNvSpPr>
          <p:nvPr>
            <p:ph idx="1"/>
          </p:nvPr>
        </p:nvSpPr>
        <p:spPr>
          <a:xfrm>
            <a:off x="838200" y="1825625"/>
            <a:ext cx="7595795" cy="4868244"/>
          </a:xfrm>
        </p:spPr>
        <p:txBody>
          <a:bodyPr>
            <a:normAutofit fontScale="62500" lnSpcReduction="20000"/>
          </a:bodyPr>
          <a:lstStyle/>
          <a:p>
            <a:r>
              <a:rPr lang="en-US" dirty="0"/>
              <a:t>Develop a personalized philosophy of care</a:t>
            </a:r>
          </a:p>
          <a:p>
            <a:pPr lvl="1"/>
            <a:r>
              <a:rPr lang="en-US" dirty="0"/>
              <a:t>Incorporate the principles of clinical pharmacy: “optimize medication therapy and promote health, wellness, and disease prevention”</a:t>
            </a:r>
          </a:p>
          <a:p>
            <a:r>
              <a:rPr lang="en-US" dirty="0"/>
              <a:t>Develop strong ties to the profession of pharmacy and communities served through:</a:t>
            </a:r>
          </a:p>
          <a:p>
            <a:pPr lvl="1"/>
            <a:r>
              <a:rPr lang="en-US" dirty="0"/>
              <a:t>Professional organization involvement</a:t>
            </a:r>
          </a:p>
          <a:p>
            <a:pPr lvl="1"/>
            <a:r>
              <a:rPr lang="en-US" dirty="0"/>
              <a:t>Profession advocacy (state and national level)</a:t>
            </a:r>
          </a:p>
          <a:p>
            <a:pPr lvl="1"/>
            <a:r>
              <a:rPr lang="en-US" dirty="0"/>
              <a:t>Community engagement and advocacy</a:t>
            </a:r>
          </a:p>
          <a:p>
            <a:r>
              <a:rPr lang="en-US" dirty="0"/>
              <a:t>Knowledge:</a:t>
            </a:r>
          </a:p>
          <a:p>
            <a:pPr lvl="1"/>
            <a:r>
              <a:rPr lang="en-US" dirty="0"/>
              <a:t>Recognize scope of practice opportunities within state/community</a:t>
            </a:r>
          </a:p>
          <a:p>
            <a:pPr lvl="1"/>
            <a:r>
              <a:rPr lang="en-US" dirty="0"/>
              <a:t>Identify advanced patient care services in communities throughout the nation</a:t>
            </a:r>
          </a:p>
          <a:p>
            <a:pPr lvl="1"/>
            <a:r>
              <a:rPr lang="en-US" dirty="0"/>
              <a:t>Design a routine way to stay up-to-date with new and emerging trends in community practice services and operations, drug therapy and disease specific care</a:t>
            </a:r>
          </a:p>
          <a:p>
            <a:r>
              <a:rPr lang="en-US" dirty="0"/>
              <a:t>Attitudes:</a:t>
            </a:r>
          </a:p>
          <a:p>
            <a:pPr lvl="1"/>
            <a:r>
              <a:rPr lang="en-US" dirty="0"/>
              <a:t>Act as an empowered professional</a:t>
            </a:r>
          </a:p>
          <a:p>
            <a:pPr lvl="1"/>
            <a:r>
              <a:rPr lang="en-US" dirty="0"/>
              <a:t>Reflect honestly and critically on decisions, actions and performance</a:t>
            </a:r>
          </a:p>
          <a:p>
            <a:pPr lvl="1"/>
            <a:r>
              <a:rPr lang="en-US" dirty="0"/>
              <a:t>Awareness of strengths, liabilities and professional bias</a:t>
            </a:r>
          </a:p>
          <a:p>
            <a:pPr lvl="1"/>
            <a:r>
              <a:rPr lang="en-US" dirty="0"/>
              <a:t>Seek meaningful professional experiences</a:t>
            </a:r>
          </a:p>
          <a:p>
            <a:pPr lvl="1"/>
            <a:r>
              <a:rPr lang="en-US" dirty="0"/>
              <a:t>Practice routine self-care</a:t>
            </a:r>
          </a:p>
        </p:txBody>
      </p:sp>
      <p:pic>
        <p:nvPicPr>
          <p:cNvPr id="4" name="Picture 3">
            <a:extLst>
              <a:ext uri="{FF2B5EF4-FFF2-40B4-BE49-F238E27FC236}">
                <a16:creationId xmlns:a16="http://schemas.microsoft.com/office/drawing/2014/main" id="{3ECA5A56-15E0-4AC0-888A-7E1E138380C9}"/>
              </a:ext>
            </a:extLst>
          </p:cNvPr>
          <p:cNvPicPr>
            <a:picLocks noChangeAspect="1"/>
          </p:cNvPicPr>
          <p:nvPr/>
        </p:nvPicPr>
        <p:blipFill>
          <a:blip r:embed="rId3"/>
          <a:stretch>
            <a:fillRect/>
          </a:stretch>
        </p:blipFill>
        <p:spPr>
          <a:xfrm>
            <a:off x="8132781" y="681037"/>
            <a:ext cx="3630038" cy="6012832"/>
          </a:xfrm>
          <a:prstGeom prst="rect">
            <a:avLst/>
          </a:prstGeom>
        </p:spPr>
      </p:pic>
    </p:spTree>
    <p:extLst>
      <p:ext uri="{BB962C8B-B14F-4D97-AF65-F5344CB8AC3E}">
        <p14:creationId xmlns:p14="http://schemas.microsoft.com/office/powerpoint/2010/main" val="2838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F4D8E-605D-4CCD-958C-F4BDB20C851A}"/>
              </a:ext>
            </a:extLst>
          </p:cNvPr>
          <p:cNvSpPr>
            <a:spLocks noGrp="1"/>
          </p:cNvSpPr>
          <p:nvPr>
            <p:ph idx="1"/>
          </p:nvPr>
        </p:nvSpPr>
        <p:spPr>
          <a:xfrm>
            <a:off x="4270787" y="1856508"/>
            <a:ext cx="7083014" cy="5001491"/>
          </a:xfrm>
        </p:spPr>
        <p:txBody>
          <a:bodyPr>
            <a:normAutofit fontScale="55000" lnSpcReduction="20000"/>
          </a:bodyPr>
          <a:lstStyle/>
          <a:p>
            <a:r>
              <a:rPr lang="en-US" dirty="0"/>
              <a:t>Utilizing pharmacy and community data, identify gaps in patient care services</a:t>
            </a:r>
          </a:p>
          <a:p>
            <a:r>
              <a:rPr lang="en-US" dirty="0"/>
              <a:t>Apply evidence from the literature to support the development and</a:t>
            </a:r>
          </a:p>
          <a:p>
            <a:r>
              <a:rPr lang="en-US" dirty="0"/>
              <a:t>evaluation of pharmacy services</a:t>
            </a:r>
          </a:p>
          <a:p>
            <a:r>
              <a:rPr lang="en-US" dirty="0"/>
              <a:t>Identify specific, evidence-based examples of enhanced pharmacy services:</a:t>
            </a:r>
          </a:p>
          <a:p>
            <a:pPr lvl="1"/>
            <a:r>
              <a:rPr lang="en-US" dirty="0"/>
              <a:t>Appointment-based model with medication synchronization</a:t>
            </a:r>
          </a:p>
          <a:p>
            <a:pPr lvl="1"/>
            <a:r>
              <a:rPr lang="en-US" dirty="0"/>
              <a:t>Vaccination services</a:t>
            </a:r>
          </a:p>
          <a:p>
            <a:pPr lvl="1"/>
            <a:r>
              <a:rPr lang="en-US" dirty="0"/>
              <a:t>Point of care testing and wellness screenings</a:t>
            </a:r>
          </a:p>
          <a:p>
            <a:pPr lvl="1"/>
            <a:r>
              <a:rPr lang="en-US" dirty="0"/>
              <a:t>Comprehensive Medication Management/Medication Therapy Management </a:t>
            </a:r>
          </a:p>
          <a:p>
            <a:pPr lvl="1"/>
            <a:r>
              <a:rPr lang="en-US" dirty="0"/>
              <a:t>Disease-focused medication management (i.e., hypertension, asthma/COPD, diabetes)</a:t>
            </a:r>
          </a:p>
          <a:p>
            <a:r>
              <a:rPr lang="en-US" dirty="0"/>
              <a:t>Participate in the provision of patient care services including:</a:t>
            </a:r>
          </a:p>
          <a:p>
            <a:pPr lvl="1"/>
            <a:r>
              <a:rPr lang="en-US" dirty="0"/>
              <a:t>Incorporation of the pharmacist patient care process with each patient encounter</a:t>
            </a:r>
          </a:p>
          <a:p>
            <a:pPr lvl="1"/>
            <a:r>
              <a:rPr lang="en-US" dirty="0"/>
              <a:t>Application of therapeutic knowledge of drug and disease states directly to patients</a:t>
            </a:r>
          </a:p>
          <a:p>
            <a:r>
              <a:rPr lang="en-US" dirty="0"/>
              <a:t>Review and apply policies and procedures for community pharmacy services understanding relevant guidelines, standards of practice, and regulatory expectations</a:t>
            </a:r>
          </a:p>
          <a:p>
            <a:r>
              <a:rPr lang="en-US" dirty="0"/>
              <a:t>Engage in continuous quality improvement, while including the patient voice, when implementing and evaluating the service</a:t>
            </a:r>
          </a:p>
        </p:txBody>
      </p:sp>
      <p:pic>
        <p:nvPicPr>
          <p:cNvPr id="4" name="Picture 3">
            <a:extLst>
              <a:ext uri="{FF2B5EF4-FFF2-40B4-BE49-F238E27FC236}">
                <a16:creationId xmlns:a16="http://schemas.microsoft.com/office/drawing/2014/main" id="{751DCF3A-7246-4E90-87C9-9A7370AE8707}"/>
              </a:ext>
            </a:extLst>
          </p:cNvPr>
          <p:cNvPicPr>
            <a:picLocks noChangeAspect="1"/>
          </p:cNvPicPr>
          <p:nvPr/>
        </p:nvPicPr>
        <p:blipFill>
          <a:blip r:embed="rId3"/>
          <a:stretch>
            <a:fillRect/>
          </a:stretch>
        </p:blipFill>
        <p:spPr>
          <a:xfrm>
            <a:off x="299134" y="733172"/>
            <a:ext cx="3626761" cy="5391655"/>
          </a:xfrm>
          <a:prstGeom prst="rect">
            <a:avLst/>
          </a:prstGeom>
        </p:spPr>
      </p:pic>
    </p:spTree>
    <p:extLst>
      <p:ext uri="{BB962C8B-B14F-4D97-AF65-F5344CB8AC3E}">
        <p14:creationId xmlns:p14="http://schemas.microsoft.com/office/powerpoint/2010/main" val="168182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78A0-E70F-4A02-B970-1BF0EC8702F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D468890-E590-43F9-B90D-97EC2B405338}"/>
              </a:ext>
            </a:extLst>
          </p:cNvPr>
          <p:cNvSpPr>
            <a:spLocks noGrp="1"/>
          </p:cNvSpPr>
          <p:nvPr>
            <p:ph idx="1"/>
          </p:nvPr>
        </p:nvSpPr>
        <p:spPr>
          <a:xfrm>
            <a:off x="838200" y="1825624"/>
            <a:ext cx="7183582" cy="4824557"/>
          </a:xfrm>
        </p:spPr>
        <p:txBody>
          <a:bodyPr>
            <a:normAutofit fontScale="70000" lnSpcReduction="20000"/>
          </a:bodyPr>
          <a:lstStyle/>
          <a:p>
            <a:r>
              <a:rPr lang="en-US" dirty="0"/>
              <a:t>Recognize how the pharmacy is/can be an access point to health services</a:t>
            </a:r>
          </a:p>
          <a:p>
            <a:r>
              <a:rPr lang="en-US" dirty="0"/>
              <a:t>Support local community events and groups through partnerships, provision of care services at events (i.e., vaccinations or wellness screenings), and/or sponsorship/marketing of events</a:t>
            </a:r>
          </a:p>
          <a:p>
            <a:r>
              <a:rPr lang="en-US" dirty="0"/>
              <a:t>Establish patient-centered relationships with patients, families, and caregivers as a part of the extended care team</a:t>
            </a:r>
          </a:p>
          <a:p>
            <a:r>
              <a:rPr lang="en-US" dirty="0"/>
              <a:t>Support the development of relationships with local prescribers and their practice teams</a:t>
            </a:r>
          </a:p>
          <a:p>
            <a:r>
              <a:rPr lang="en-US" dirty="0"/>
              <a:t>Initiate and support referrals of care to resources in the community</a:t>
            </a:r>
          </a:p>
          <a:p>
            <a:r>
              <a:rPr lang="en-US" dirty="0"/>
              <a:t>Identify and engage with stakeholders:</a:t>
            </a:r>
          </a:p>
          <a:p>
            <a:pPr lvl="1"/>
            <a:r>
              <a:rPr lang="en-US" dirty="0"/>
              <a:t>Community organizations</a:t>
            </a:r>
          </a:p>
          <a:p>
            <a:pPr lvl="1"/>
            <a:r>
              <a:rPr lang="en-US" dirty="0"/>
              <a:t>Government agency officials</a:t>
            </a:r>
          </a:p>
          <a:p>
            <a:pPr lvl="1"/>
            <a:r>
              <a:rPr lang="en-US" dirty="0"/>
              <a:t>Health plans</a:t>
            </a:r>
          </a:p>
          <a:p>
            <a:pPr lvl="1"/>
            <a:r>
              <a:rPr lang="en-US" dirty="0"/>
              <a:t>Health-systems and/or prescriber practices</a:t>
            </a:r>
          </a:p>
          <a:p>
            <a:pPr lvl="1"/>
            <a:r>
              <a:rPr lang="en-US" dirty="0"/>
              <a:t>Local businesses (i.e., local gym, library, community center, </a:t>
            </a:r>
            <a:r>
              <a:rPr lang="en-US" dirty="0" err="1"/>
              <a:t>etc</a:t>
            </a:r>
            <a:r>
              <a:rPr lang="en-US" dirty="0"/>
              <a:t>)</a:t>
            </a:r>
          </a:p>
        </p:txBody>
      </p:sp>
      <p:pic>
        <p:nvPicPr>
          <p:cNvPr id="4" name="Picture 3">
            <a:extLst>
              <a:ext uri="{FF2B5EF4-FFF2-40B4-BE49-F238E27FC236}">
                <a16:creationId xmlns:a16="http://schemas.microsoft.com/office/drawing/2014/main" id="{F43BCEA3-4AE2-44FF-9282-52C512439905}"/>
              </a:ext>
            </a:extLst>
          </p:cNvPr>
          <p:cNvPicPr>
            <a:picLocks noChangeAspect="1"/>
          </p:cNvPicPr>
          <p:nvPr/>
        </p:nvPicPr>
        <p:blipFill>
          <a:blip r:embed="rId3"/>
          <a:stretch>
            <a:fillRect/>
          </a:stretch>
        </p:blipFill>
        <p:spPr>
          <a:xfrm>
            <a:off x="8021782" y="1220820"/>
            <a:ext cx="3961967" cy="5429362"/>
          </a:xfrm>
          <a:prstGeom prst="rect">
            <a:avLst/>
          </a:prstGeom>
        </p:spPr>
      </p:pic>
    </p:spTree>
    <p:extLst>
      <p:ext uri="{BB962C8B-B14F-4D97-AF65-F5344CB8AC3E}">
        <p14:creationId xmlns:p14="http://schemas.microsoft.com/office/powerpoint/2010/main" val="1519594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3E3A-E6B3-4C98-8AFF-86993555EC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888A81-23EC-4379-9530-376CF552F187}"/>
              </a:ext>
            </a:extLst>
          </p:cNvPr>
          <p:cNvSpPr>
            <a:spLocks noGrp="1"/>
          </p:cNvSpPr>
          <p:nvPr>
            <p:ph idx="1"/>
          </p:nvPr>
        </p:nvSpPr>
        <p:spPr>
          <a:xfrm>
            <a:off x="4611576" y="1903442"/>
            <a:ext cx="7080322" cy="4351338"/>
          </a:xfrm>
        </p:spPr>
        <p:txBody>
          <a:bodyPr>
            <a:normAutofit fontScale="85000" lnSpcReduction="20000"/>
          </a:bodyPr>
          <a:lstStyle/>
          <a:p>
            <a:r>
              <a:rPr lang="en-US" dirty="0"/>
              <a:t>Address social determinants of health within the provision of pharmacy services</a:t>
            </a:r>
          </a:p>
          <a:p>
            <a:r>
              <a:rPr lang="en-US" dirty="0"/>
              <a:t>Partner with public health organizations (i.e., local and regional departments of health) in connecting patients to care resources</a:t>
            </a:r>
          </a:p>
          <a:p>
            <a:r>
              <a:rPr lang="en-US" dirty="0"/>
              <a:t>Actively utilize local population data to identify community needs</a:t>
            </a:r>
          </a:p>
          <a:p>
            <a:r>
              <a:rPr lang="en-US" dirty="0"/>
              <a:t>Design and implement pharmacy services that incorporate public health needs</a:t>
            </a:r>
          </a:p>
          <a:p>
            <a:r>
              <a:rPr lang="en-US" dirty="0"/>
              <a:t>Incorporate precision public health – utilizing pharmacy and community specific data to drive patient care (i.e., infection outbreak, incidence of drug overdoses)</a:t>
            </a:r>
          </a:p>
        </p:txBody>
      </p:sp>
      <p:pic>
        <p:nvPicPr>
          <p:cNvPr id="4" name="Picture 3">
            <a:extLst>
              <a:ext uri="{FF2B5EF4-FFF2-40B4-BE49-F238E27FC236}">
                <a16:creationId xmlns:a16="http://schemas.microsoft.com/office/drawing/2014/main" id="{27CFDE82-92BD-45B5-9300-711E60D107FE}"/>
              </a:ext>
            </a:extLst>
          </p:cNvPr>
          <p:cNvPicPr>
            <a:picLocks noChangeAspect="1"/>
          </p:cNvPicPr>
          <p:nvPr/>
        </p:nvPicPr>
        <p:blipFill>
          <a:blip r:embed="rId3"/>
          <a:stretch>
            <a:fillRect/>
          </a:stretch>
        </p:blipFill>
        <p:spPr>
          <a:xfrm>
            <a:off x="360219" y="762654"/>
            <a:ext cx="3946557" cy="5482514"/>
          </a:xfrm>
          <a:prstGeom prst="rect">
            <a:avLst/>
          </a:prstGeom>
        </p:spPr>
      </p:pic>
    </p:spTree>
    <p:extLst>
      <p:ext uri="{BB962C8B-B14F-4D97-AF65-F5344CB8AC3E}">
        <p14:creationId xmlns:p14="http://schemas.microsoft.com/office/powerpoint/2010/main" val="25602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592C-70EC-4A6B-BBAE-DF15529A5D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16EC5F-8E82-4C34-AC83-AB2E23EED197}"/>
              </a:ext>
            </a:extLst>
          </p:cNvPr>
          <p:cNvSpPr>
            <a:spLocks noGrp="1"/>
          </p:cNvSpPr>
          <p:nvPr>
            <p:ph idx="1"/>
          </p:nvPr>
        </p:nvSpPr>
        <p:spPr>
          <a:xfrm>
            <a:off x="838200" y="1825625"/>
            <a:ext cx="7356571" cy="4736956"/>
          </a:xfrm>
        </p:spPr>
        <p:txBody>
          <a:bodyPr>
            <a:normAutofit fontScale="92500" lnSpcReduction="20000"/>
          </a:bodyPr>
          <a:lstStyle/>
          <a:p>
            <a:r>
              <a:rPr lang="en-US" dirty="0"/>
              <a:t>Workflow:</a:t>
            </a:r>
          </a:p>
          <a:p>
            <a:pPr lvl="1"/>
            <a:r>
              <a:rPr lang="en-US" dirty="0"/>
              <a:t>Develop and support new roles for non-pharmacist staff</a:t>
            </a:r>
          </a:p>
          <a:p>
            <a:pPr lvl="1"/>
            <a:r>
              <a:rPr lang="en-US" dirty="0"/>
              <a:t>Gain skills in managing and supporting non-pharmacist staff while ensuring financially viable practice</a:t>
            </a:r>
          </a:p>
          <a:p>
            <a:pPr lvl="1"/>
            <a:r>
              <a:rPr lang="en-US" dirty="0"/>
              <a:t>Utilize the appointment-based model as the foundation of the patient care services workflow</a:t>
            </a:r>
          </a:p>
          <a:p>
            <a:r>
              <a:rPr lang="en-US" dirty="0"/>
              <a:t>Technology:</a:t>
            </a:r>
          </a:p>
          <a:p>
            <a:pPr lvl="1"/>
            <a:r>
              <a:rPr lang="en-US" dirty="0"/>
              <a:t>Embrace technology and automation solutions for services</a:t>
            </a:r>
          </a:p>
          <a:p>
            <a:pPr lvl="1"/>
            <a:r>
              <a:rPr lang="en-US" dirty="0"/>
              <a:t>Incorporate the use of the </a:t>
            </a:r>
            <a:r>
              <a:rPr lang="en-US" dirty="0" err="1"/>
              <a:t>eCare</a:t>
            </a:r>
            <a:r>
              <a:rPr lang="en-US" dirty="0"/>
              <a:t> Plan standard for documentation of services</a:t>
            </a:r>
          </a:p>
          <a:p>
            <a:pPr lvl="1"/>
            <a:r>
              <a:rPr lang="en-US" dirty="0"/>
              <a:t>Encourage the development of relationships with prescribers to enable the use of electronic health record communication</a:t>
            </a:r>
          </a:p>
          <a:p>
            <a:pPr lvl="1"/>
            <a:r>
              <a:rPr lang="en-US" dirty="0"/>
              <a:t>Seek knowledge of digital health tools and incorporate where appropriate into patient care services</a:t>
            </a:r>
          </a:p>
        </p:txBody>
      </p:sp>
      <p:pic>
        <p:nvPicPr>
          <p:cNvPr id="4" name="Picture 3">
            <a:extLst>
              <a:ext uri="{FF2B5EF4-FFF2-40B4-BE49-F238E27FC236}">
                <a16:creationId xmlns:a16="http://schemas.microsoft.com/office/drawing/2014/main" id="{0DA9A41C-B0AE-4F5F-A217-DF7873744E1F}"/>
              </a:ext>
            </a:extLst>
          </p:cNvPr>
          <p:cNvPicPr>
            <a:picLocks noChangeAspect="1"/>
          </p:cNvPicPr>
          <p:nvPr/>
        </p:nvPicPr>
        <p:blipFill>
          <a:blip r:embed="rId3"/>
          <a:stretch>
            <a:fillRect/>
          </a:stretch>
        </p:blipFill>
        <p:spPr>
          <a:xfrm>
            <a:off x="8194771" y="1025236"/>
            <a:ext cx="3691563" cy="5537345"/>
          </a:xfrm>
          <a:prstGeom prst="rect">
            <a:avLst/>
          </a:prstGeom>
        </p:spPr>
      </p:pic>
    </p:spTree>
    <p:extLst>
      <p:ext uri="{BB962C8B-B14F-4D97-AF65-F5344CB8AC3E}">
        <p14:creationId xmlns:p14="http://schemas.microsoft.com/office/powerpoint/2010/main" val="297899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62CD-AFEB-4E0B-B89C-07F4309A4B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36BC59-3A1C-4663-AD2D-4261993ABB52}"/>
              </a:ext>
            </a:extLst>
          </p:cNvPr>
          <p:cNvSpPr>
            <a:spLocks noGrp="1"/>
          </p:cNvSpPr>
          <p:nvPr>
            <p:ph idx="1"/>
          </p:nvPr>
        </p:nvSpPr>
        <p:spPr>
          <a:xfrm>
            <a:off x="4391891" y="1825624"/>
            <a:ext cx="6961909" cy="4643777"/>
          </a:xfrm>
        </p:spPr>
        <p:txBody>
          <a:bodyPr>
            <a:normAutofit fontScale="77500" lnSpcReduction="20000"/>
          </a:bodyPr>
          <a:lstStyle/>
          <a:p>
            <a:r>
              <a:rPr lang="en-US" dirty="0"/>
              <a:t>Articulate the value of the pharmacy services to patients, community/health care partners, payors, and the community at-large</a:t>
            </a:r>
          </a:p>
          <a:p>
            <a:r>
              <a:rPr lang="en-US" dirty="0"/>
              <a:t>Support the development of business plans to support initiating and sustaining patient care services</a:t>
            </a:r>
          </a:p>
          <a:p>
            <a:r>
              <a:rPr lang="en-US" dirty="0"/>
              <a:t>Navigate the </a:t>
            </a:r>
            <a:r>
              <a:rPr lang="en-US" dirty="0" err="1"/>
              <a:t>credentialling</a:t>
            </a:r>
            <a:r>
              <a:rPr lang="en-US" dirty="0"/>
              <a:t> process of health payors for pharmacist services</a:t>
            </a:r>
          </a:p>
          <a:p>
            <a:r>
              <a:rPr lang="en-US" dirty="0"/>
              <a:t>Outline the general components of value-based contracting</a:t>
            </a:r>
          </a:p>
          <a:p>
            <a:r>
              <a:rPr lang="en-US" dirty="0"/>
              <a:t>Identify payment paths for pharmacist services including medical billing and pharmacy-services billing</a:t>
            </a:r>
          </a:p>
          <a:p>
            <a:r>
              <a:rPr lang="en-US" dirty="0"/>
              <a:t>Explore marketing strategies for patient care services including social media, news outlets, and direct to community</a:t>
            </a:r>
          </a:p>
        </p:txBody>
      </p:sp>
      <p:pic>
        <p:nvPicPr>
          <p:cNvPr id="4" name="Picture 3">
            <a:extLst>
              <a:ext uri="{FF2B5EF4-FFF2-40B4-BE49-F238E27FC236}">
                <a16:creationId xmlns:a16="http://schemas.microsoft.com/office/drawing/2014/main" id="{ECFBA3C6-8F21-4823-A25C-89FF21389CFF}"/>
              </a:ext>
            </a:extLst>
          </p:cNvPr>
          <p:cNvPicPr>
            <a:picLocks noChangeAspect="1"/>
          </p:cNvPicPr>
          <p:nvPr/>
        </p:nvPicPr>
        <p:blipFill>
          <a:blip r:embed="rId3"/>
          <a:stretch>
            <a:fillRect/>
          </a:stretch>
        </p:blipFill>
        <p:spPr>
          <a:xfrm>
            <a:off x="707774" y="955964"/>
            <a:ext cx="3540702" cy="4821381"/>
          </a:xfrm>
          <a:prstGeom prst="rect">
            <a:avLst/>
          </a:prstGeom>
        </p:spPr>
      </p:pic>
    </p:spTree>
    <p:extLst>
      <p:ext uri="{BB962C8B-B14F-4D97-AF65-F5344CB8AC3E}">
        <p14:creationId xmlns:p14="http://schemas.microsoft.com/office/powerpoint/2010/main" val="308346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DF4E-0084-4ECA-9529-976A99A989FF}"/>
              </a:ext>
            </a:extLst>
          </p:cNvPr>
          <p:cNvSpPr>
            <a:spLocks noGrp="1"/>
          </p:cNvSpPr>
          <p:nvPr>
            <p:ph type="title"/>
          </p:nvPr>
        </p:nvSpPr>
        <p:spPr/>
        <p:txBody>
          <a:bodyPr/>
          <a:lstStyle/>
          <a:p>
            <a:r>
              <a:rPr lang="en-US" dirty="0"/>
              <a:t>Tools/Resources Available</a:t>
            </a:r>
          </a:p>
        </p:txBody>
      </p:sp>
      <p:sp>
        <p:nvSpPr>
          <p:cNvPr id="3" name="Content Placeholder 2">
            <a:extLst>
              <a:ext uri="{FF2B5EF4-FFF2-40B4-BE49-F238E27FC236}">
                <a16:creationId xmlns:a16="http://schemas.microsoft.com/office/drawing/2014/main" id="{7F33EF57-2927-4D71-93C4-D2B78374EB2E}"/>
              </a:ext>
            </a:extLst>
          </p:cNvPr>
          <p:cNvSpPr>
            <a:spLocks noGrp="1"/>
          </p:cNvSpPr>
          <p:nvPr>
            <p:ph idx="1"/>
          </p:nvPr>
        </p:nvSpPr>
        <p:spPr/>
        <p:txBody>
          <a:bodyPr/>
          <a:lstStyle/>
          <a:p>
            <a:r>
              <a:rPr lang="en-US" dirty="0"/>
              <a:t>Rubric to evaluate curriculum</a:t>
            </a:r>
          </a:p>
          <a:p>
            <a:r>
              <a:rPr lang="en-US" dirty="0"/>
              <a:t>Checklists for experiential education</a:t>
            </a:r>
          </a:p>
          <a:p>
            <a:r>
              <a:rPr lang="en-US" dirty="0"/>
              <a:t>Course-specific materials available online (slides, assessments, etc.)</a:t>
            </a:r>
          </a:p>
        </p:txBody>
      </p:sp>
    </p:spTree>
    <p:extLst>
      <p:ext uri="{BB962C8B-B14F-4D97-AF65-F5344CB8AC3E}">
        <p14:creationId xmlns:p14="http://schemas.microsoft.com/office/powerpoint/2010/main" val="263179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B6B9-3C86-4CA4-8682-FA67BEC0094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191409F-0B38-4587-AEC5-5C7EC53F4570}"/>
              </a:ext>
            </a:extLst>
          </p:cNvPr>
          <p:cNvSpPr>
            <a:spLocks noGrp="1"/>
          </p:cNvSpPr>
          <p:nvPr>
            <p:ph idx="1"/>
          </p:nvPr>
        </p:nvSpPr>
        <p:spPr/>
        <p:txBody>
          <a:bodyPr>
            <a:normAutofit/>
          </a:bodyPr>
          <a:lstStyle/>
          <a:p>
            <a:pPr>
              <a:lnSpc>
                <a:spcPct val="107000"/>
              </a:lnSpc>
              <a:spcBef>
                <a:spcPts val="0"/>
              </a:spcBef>
              <a:spcAft>
                <a:spcPts val="800"/>
              </a:spcAft>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Formation of ACT Pharmacy Collaborative</a:t>
            </a:r>
          </a:p>
          <a:p>
            <a:pPr>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Community Pharmacy Practice Transformation Curriculum Framework</a:t>
            </a:r>
          </a:p>
          <a:p>
            <a:pPr>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Resources available</a:t>
            </a:r>
          </a:p>
          <a:p>
            <a:pPr>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Next Steps</a:t>
            </a:r>
          </a:p>
          <a:p>
            <a:pPr lvl="1">
              <a:lnSpc>
                <a:spcPct val="107000"/>
              </a:lnSpc>
              <a:spcBef>
                <a:spcPts val="0"/>
              </a:spcBef>
              <a:spcAft>
                <a:spcPts val="800"/>
              </a:spcAft>
              <a:tabLst>
                <a:tab pos="457200" algn="l"/>
              </a:tabLst>
            </a:pP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953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1F18D-0409-468C-AFD1-18077704774B}"/>
              </a:ext>
            </a:extLst>
          </p:cNvPr>
          <p:cNvSpPr>
            <a:spLocks noGrp="1"/>
          </p:cNvSpPr>
          <p:nvPr>
            <p:ph type="title"/>
          </p:nvPr>
        </p:nvSpPr>
        <p:spPr/>
        <p:txBody>
          <a:bodyPr/>
          <a:lstStyle/>
          <a:p>
            <a:r>
              <a:rPr lang="en-US" dirty="0"/>
              <a:t>Next Steps for Us</a:t>
            </a:r>
          </a:p>
        </p:txBody>
      </p:sp>
      <p:sp>
        <p:nvSpPr>
          <p:cNvPr id="3" name="Content Placeholder 2">
            <a:extLst>
              <a:ext uri="{FF2B5EF4-FFF2-40B4-BE49-F238E27FC236}">
                <a16:creationId xmlns:a16="http://schemas.microsoft.com/office/drawing/2014/main" id="{C6166DF9-8DD3-4288-A3A7-4AA6A1EF740F}"/>
              </a:ext>
            </a:extLst>
          </p:cNvPr>
          <p:cNvSpPr>
            <a:spLocks noGrp="1"/>
          </p:cNvSpPr>
          <p:nvPr>
            <p:ph idx="1"/>
          </p:nvPr>
        </p:nvSpPr>
        <p:spPr/>
        <p:txBody>
          <a:bodyPr/>
          <a:lstStyle/>
          <a:p>
            <a:r>
              <a:rPr lang="en-US" dirty="0"/>
              <a:t>Add here your call to action</a:t>
            </a:r>
          </a:p>
          <a:p>
            <a:pPr lvl="1"/>
            <a:r>
              <a:rPr lang="en-US" dirty="0"/>
              <a:t>Examples</a:t>
            </a:r>
          </a:p>
          <a:p>
            <a:pPr lvl="2"/>
            <a:r>
              <a:rPr lang="en-US" dirty="0"/>
              <a:t>Department meeting as a community pharmacy update</a:t>
            </a:r>
          </a:p>
          <a:p>
            <a:pPr lvl="2"/>
            <a:r>
              <a:rPr lang="en-US" dirty="0"/>
              <a:t>Curriculum committee to review domains for areas of need</a:t>
            </a:r>
          </a:p>
          <a:p>
            <a:pPr lvl="2"/>
            <a:r>
              <a:rPr lang="en-US" dirty="0"/>
              <a:t>Sub-group to evaluate where synergies occur</a:t>
            </a:r>
          </a:p>
          <a:p>
            <a:pPr lvl="2"/>
            <a:r>
              <a:rPr lang="en-US" dirty="0"/>
              <a:t>Brainstorm session or addition to retreat agenda</a:t>
            </a:r>
          </a:p>
        </p:txBody>
      </p:sp>
    </p:spTree>
    <p:extLst>
      <p:ext uri="{BB962C8B-B14F-4D97-AF65-F5344CB8AC3E}">
        <p14:creationId xmlns:p14="http://schemas.microsoft.com/office/powerpoint/2010/main" val="223033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F7A1-BEB3-4128-BC9A-085AE8B9DE14}"/>
              </a:ext>
            </a:extLst>
          </p:cNvPr>
          <p:cNvSpPr>
            <a:spLocks noGrp="1"/>
          </p:cNvSpPr>
          <p:nvPr>
            <p:ph type="ctrTitle"/>
          </p:nvPr>
        </p:nvSpPr>
        <p:spPr>
          <a:xfrm>
            <a:off x="1523998" y="1891157"/>
            <a:ext cx="9144000" cy="1113126"/>
          </a:xfrm>
        </p:spPr>
        <p:txBody>
          <a:bodyPr/>
          <a:lstStyle/>
          <a:p>
            <a:r>
              <a:rPr lang="en-US" dirty="0"/>
              <a:t>Thank you!</a:t>
            </a:r>
          </a:p>
        </p:txBody>
      </p:sp>
      <p:sp>
        <p:nvSpPr>
          <p:cNvPr id="4" name="Footer Placeholder 3">
            <a:extLst>
              <a:ext uri="{FF2B5EF4-FFF2-40B4-BE49-F238E27FC236}">
                <a16:creationId xmlns:a16="http://schemas.microsoft.com/office/drawing/2014/main" id="{3002ED4D-9AFF-4B42-B6E5-F800E76A9074}"/>
              </a:ext>
            </a:extLst>
          </p:cNvPr>
          <p:cNvSpPr txBox="1">
            <a:spLocks/>
          </p:cNvSpPr>
          <p:nvPr/>
        </p:nvSpPr>
        <p:spPr>
          <a:xfrm>
            <a:off x="1875610" y="6072540"/>
            <a:ext cx="8440777" cy="3721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a:t>
            </a:r>
            <a:r>
              <a:rPr lang="en-US" sz="1800" dirty="0" err="1"/>
              <a:t>ACTforPharmacy</a:t>
            </a:r>
            <a:r>
              <a:rPr lang="en-US" sz="1800" dirty="0"/>
              <a:t>  |  </a:t>
            </a:r>
            <a:r>
              <a:rPr lang="en-US" sz="1800" dirty="0">
                <a:hlinkClick r:id="rId3"/>
              </a:rPr>
              <a:t>www.actforpharmacy.com</a:t>
            </a:r>
            <a:r>
              <a:rPr lang="en-US" sz="1800" dirty="0"/>
              <a:t>    |   </a:t>
            </a:r>
            <a:r>
              <a:rPr lang="en-US" sz="1800" dirty="0">
                <a:hlinkClick r:id="rId4"/>
              </a:rPr>
              <a:t>actforpharmacy@pitt.edu</a:t>
            </a:r>
            <a:endParaRPr lang="en-US" sz="1800" dirty="0"/>
          </a:p>
          <a:p>
            <a:endParaRPr lang="en-US" sz="1800" dirty="0">
              <a:solidFill>
                <a:schemeClr val="tx1"/>
              </a:solidFill>
            </a:endParaRPr>
          </a:p>
          <a:p>
            <a:r>
              <a:rPr lang="en-US" sz="1800" dirty="0">
                <a:solidFill>
                  <a:schemeClr val="tx1"/>
                </a:solidFill>
              </a:rPr>
              <a:t>Twitter/Instagram/Facebook: @</a:t>
            </a:r>
            <a:r>
              <a:rPr lang="en-US" sz="1800" dirty="0" err="1">
                <a:solidFill>
                  <a:schemeClr val="tx1"/>
                </a:solidFill>
              </a:rPr>
              <a:t>actforpharmacy</a:t>
            </a:r>
            <a:endParaRPr lang="en-US" sz="1800" dirty="0">
              <a:solidFill>
                <a:schemeClr val="tx1"/>
              </a:solidFill>
            </a:endParaRPr>
          </a:p>
        </p:txBody>
      </p:sp>
      <p:pic>
        <p:nvPicPr>
          <p:cNvPr id="5" name="Picture 4">
            <a:extLst>
              <a:ext uri="{FF2B5EF4-FFF2-40B4-BE49-F238E27FC236}">
                <a16:creationId xmlns:a16="http://schemas.microsoft.com/office/drawing/2014/main" id="{C65F1AE9-65AD-BF4B-BBF6-C5D49A218D9E}"/>
              </a:ext>
            </a:extLst>
          </p:cNvPr>
          <p:cNvPicPr>
            <a:picLocks noChangeAspect="1"/>
          </p:cNvPicPr>
          <p:nvPr/>
        </p:nvPicPr>
        <p:blipFill>
          <a:blip r:embed="rId5">
            <a:alphaModFix/>
          </a:blip>
          <a:stretch>
            <a:fillRect/>
          </a:stretch>
        </p:blipFill>
        <p:spPr>
          <a:xfrm>
            <a:off x="1875610" y="3691438"/>
            <a:ext cx="8652164" cy="2047716"/>
          </a:xfrm>
          <a:prstGeom prst="rect">
            <a:avLst/>
          </a:prstGeom>
        </p:spPr>
      </p:pic>
      <p:pic>
        <p:nvPicPr>
          <p:cNvPr id="6" name="Picture 5">
            <a:extLst>
              <a:ext uri="{FF2B5EF4-FFF2-40B4-BE49-F238E27FC236}">
                <a16:creationId xmlns:a16="http://schemas.microsoft.com/office/drawing/2014/main" id="{4EB3F455-2A8F-483A-9F65-27C42781118D}"/>
              </a:ext>
            </a:extLst>
          </p:cNvPr>
          <p:cNvPicPr>
            <a:picLocks noChangeAspect="1"/>
          </p:cNvPicPr>
          <p:nvPr/>
        </p:nvPicPr>
        <p:blipFill>
          <a:blip r:embed="rId6"/>
          <a:stretch>
            <a:fillRect/>
          </a:stretch>
        </p:blipFill>
        <p:spPr>
          <a:xfrm>
            <a:off x="4156362" y="4001628"/>
            <a:ext cx="2309091" cy="994377"/>
          </a:xfrm>
          <a:prstGeom prst="rect">
            <a:avLst/>
          </a:prstGeom>
        </p:spPr>
      </p:pic>
    </p:spTree>
    <p:extLst>
      <p:ext uri="{BB962C8B-B14F-4D97-AF65-F5344CB8AC3E}">
        <p14:creationId xmlns:p14="http://schemas.microsoft.com/office/powerpoint/2010/main" val="405741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D09367-B375-7C4B-9A3A-7274A735B0E5}"/>
              </a:ext>
            </a:extLst>
          </p:cNvPr>
          <p:cNvPicPr>
            <a:picLocks noChangeAspect="1"/>
          </p:cNvPicPr>
          <p:nvPr/>
        </p:nvPicPr>
        <p:blipFill rotWithShape="1">
          <a:blip r:embed="rId3"/>
          <a:srcRect r="-1" b="6412"/>
          <a:stretch/>
        </p:blipFill>
        <p:spPr>
          <a:xfrm>
            <a:off x="321733" y="321733"/>
            <a:ext cx="11548534" cy="6214534"/>
          </a:xfrm>
          <a:prstGeom prst="rect">
            <a:avLst/>
          </a:prstGeom>
        </p:spPr>
      </p:pic>
    </p:spTree>
    <p:extLst>
      <p:ext uri="{BB962C8B-B14F-4D97-AF65-F5344CB8AC3E}">
        <p14:creationId xmlns:p14="http://schemas.microsoft.com/office/powerpoint/2010/main" val="207804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F4B7-DB0B-4D1F-8689-16DAEC44C7BE}"/>
              </a:ext>
            </a:extLst>
          </p:cNvPr>
          <p:cNvSpPr>
            <a:spLocks noGrp="1"/>
          </p:cNvSpPr>
          <p:nvPr>
            <p:ph type="title"/>
          </p:nvPr>
        </p:nvSpPr>
        <p:spPr/>
        <p:txBody>
          <a:bodyPr/>
          <a:lstStyle/>
          <a:p>
            <a:r>
              <a:rPr lang="en-US" dirty="0"/>
              <a:t>ACT Pharmacy Collaborative </a:t>
            </a:r>
          </a:p>
        </p:txBody>
      </p:sp>
      <p:sp>
        <p:nvSpPr>
          <p:cNvPr id="3" name="Content Placeholder 2">
            <a:extLst>
              <a:ext uri="{FF2B5EF4-FFF2-40B4-BE49-F238E27FC236}">
                <a16:creationId xmlns:a16="http://schemas.microsoft.com/office/drawing/2014/main" id="{0115C108-37E1-4AC9-AD90-F112B4C8186C}"/>
              </a:ext>
            </a:extLst>
          </p:cNvPr>
          <p:cNvSpPr>
            <a:spLocks noGrp="1"/>
          </p:cNvSpPr>
          <p:nvPr>
            <p:ph idx="1"/>
          </p:nvPr>
        </p:nvSpPr>
        <p:spPr/>
        <p:txBody>
          <a:bodyPr>
            <a:normAutofit fontScale="92500" lnSpcReduction="20000"/>
          </a:bodyPr>
          <a:lstStyle/>
          <a:p>
            <a:r>
              <a:rPr lang="en-US" dirty="0"/>
              <a:t>Designed as a direct result of the input and interest expressed by CPESN community pharmacists/owners and faculty at colleges/schools of pharmacy</a:t>
            </a:r>
          </a:p>
          <a:p>
            <a:r>
              <a:rPr lang="en-US" dirty="0"/>
              <a:t>Collected interest and feedback on shared needs and goals</a:t>
            </a:r>
          </a:p>
          <a:p>
            <a:pPr lvl="1"/>
            <a:r>
              <a:rPr lang="en-US" dirty="0"/>
              <a:t>CPESN Annual Meeting 2019</a:t>
            </a:r>
          </a:p>
          <a:p>
            <a:pPr lvl="1"/>
            <a:r>
              <a:rPr lang="en-US" dirty="0"/>
              <a:t>NCPA Annual Meeting 2019, 2020</a:t>
            </a:r>
          </a:p>
          <a:p>
            <a:pPr lvl="1"/>
            <a:r>
              <a:rPr lang="en-US" dirty="0"/>
              <a:t>AACP Annual Meeting 2019, 2020</a:t>
            </a:r>
          </a:p>
          <a:p>
            <a:pPr lvl="1"/>
            <a:r>
              <a:rPr lang="en-US" dirty="0" err="1"/>
              <a:t>APhA</a:t>
            </a:r>
            <a:r>
              <a:rPr lang="en-US" dirty="0"/>
              <a:t> Annual Meeting 2020</a:t>
            </a:r>
          </a:p>
          <a:p>
            <a:r>
              <a:rPr lang="en-US" dirty="0"/>
              <a:t>Founding partners: Community Pharmacy Foundation, University of Pittsburgh, CPESN USA, And American Association of Colleges of Pharmacy</a:t>
            </a:r>
          </a:p>
          <a:p>
            <a:r>
              <a:rPr lang="en-US" dirty="0"/>
              <a:t>Collaborative partners: National Community Pharmacists Association, American College of Clinical Pharmacy, and American Pharmacists Association</a:t>
            </a:r>
          </a:p>
        </p:txBody>
      </p:sp>
    </p:spTree>
    <p:extLst>
      <p:ext uri="{BB962C8B-B14F-4D97-AF65-F5344CB8AC3E}">
        <p14:creationId xmlns:p14="http://schemas.microsoft.com/office/powerpoint/2010/main" val="167789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38B6-BDFB-43D8-BE7E-1F6561F23EE1}"/>
              </a:ext>
            </a:extLst>
          </p:cNvPr>
          <p:cNvSpPr>
            <a:spLocks noGrp="1"/>
          </p:cNvSpPr>
          <p:nvPr>
            <p:ph type="title"/>
          </p:nvPr>
        </p:nvSpPr>
        <p:spPr/>
        <p:txBody>
          <a:bodyPr/>
          <a:lstStyle/>
          <a:p>
            <a:r>
              <a:rPr lang="en-US" dirty="0"/>
              <a:t>97 Schools/Colleges Joined ACT </a:t>
            </a:r>
          </a:p>
        </p:txBody>
      </p:sp>
      <p:sp>
        <p:nvSpPr>
          <p:cNvPr id="3" name="Content Placeholder 2">
            <a:extLst>
              <a:ext uri="{FF2B5EF4-FFF2-40B4-BE49-F238E27FC236}">
                <a16:creationId xmlns:a16="http://schemas.microsoft.com/office/drawing/2014/main" id="{A1C6DA07-58C5-45D9-9F54-25124D732CAF}"/>
              </a:ext>
            </a:extLst>
          </p:cNvPr>
          <p:cNvSpPr>
            <a:spLocks noGrp="1"/>
          </p:cNvSpPr>
          <p:nvPr>
            <p:ph idx="1"/>
          </p:nvPr>
        </p:nvSpPr>
        <p:spPr/>
        <p:txBody>
          <a:bodyPr/>
          <a:lstStyle/>
          <a:p>
            <a:r>
              <a:rPr lang="en-US" dirty="0"/>
              <a:t>Committing to</a:t>
            </a:r>
          </a:p>
          <a:p>
            <a:pPr lvl="1"/>
            <a:r>
              <a:rPr lang="en-US" dirty="0"/>
              <a:t>Designate an ACT Champion responsible for facilitating and developing transformative partnerships with CPESN pharmacies</a:t>
            </a:r>
          </a:p>
          <a:p>
            <a:pPr lvl="1"/>
            <a:r>
              <a:rPr lang="en-US" dirty="0"/>
              <a:t>Support initiatives</a:t>
            </a:r>
          </a:p>
          <a:p>
            <a:pPr lvl="2"/>
            <a:r>
              <a:rPr lang="en-US" dirty="0"/>
              <a:t>Yearly reports, student engagement in community pharmacy transformation, webinar participation, engagement with CPESN pharmacies</a:t>
            </a:r>
          </a:p>
          <a:p>
            <a:pPr lvl="1"/>
            <a:r>
              <a:rPr lang="en-US" dirty="0"/>
              <a:t>Ensure school/college faculty are teaching the pharmacist patient care process as it applies to community pharmacy practice</a:t>
            </a:r>
          </a:p>
          <a:p>
            <a:pPr lvl="1"/>
            <a:r>
              <a:rPr lang="en-US" dirty="0"/>
              <a:t>Contribute talent and resources from the institution to advance transformation of community pharmacy practice </a:t>
            </a:r>
          </a:p>
        </p:txBody>
      </p:sp>
    </p:spTree>
    <p:extLst>
      <p:ext uri="{BB962C8B-B14F-4D97-AF65-F5344CB8AC3E}">
        <p14:creationId xmlns:p14="http://schemas.microsoft.com/office/powerpoint/2010/main" val="89055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2BB4CEA-C2D9-4BBC-9AEF-95F7B5A12FEF}"/>
              </a:ext>
            </a:extLst>
          </p:cNvPr>
          <p:cNvSpPr>
            <a:spLocks noGrp="1"/>
          </p:cNvSpPr>
          <p:nvPr>
            <p:ph type="title"/>
          </p:nvPr>
        </p:nvSpPr>
        <p:spPr/>
        <p:txBody>
          <a:bodyPr/>
          <a:lstStyle/>
          <a:p>
            <a:r>
              <a:rPr lang="en-US" dirty="0"/>
              <a:t>ACT Pharmacy Collaborative </a:t>
            </a:r>
          </a:p>
        </p:txBody>
      </p:sp>
      <p:pic>
        <p:nvPicPr>
          <p:cNvPr id="9" name="Picture 8">
            <a:extLst>
              <a:ext uri="{FF2B5EF4-FFF2-40B4-BE49-F238E27FC236}">
                <a16:creationId xmlns:a16="http://schemas.microsoft.com/office/drawing/2014/main" id="{708A2E08-BACF-49F0-93C4-34D1BAAE610A}"/>
              </a:ext>
            </a:extLst>
          </p:cNvPr>
          <p:cNvPicPr>
            <a:picLocks noChangeAspect="1"/>
          </p:cNvPicPr>
          <p:nvPr/>
        </p:nvPicPr>
        <p:blipFill>
          <a:blip r:embed="rId3"/>
          <a:stretch>
            <a:fillRect/>
          </a:stretch>
        </p:blipFill>
        <p:spPr>
          <a:xfrm>
            <a:off x="0" y="2035270"/>
            <a:ext cx="12192000" cy="4822730"/>
          </a:xfrm>
          <a:prstGeom prst="rect">
            <a:avLst/>
          </a:prstGeom>
        </p:spPr>
      </p:pic>
    </p:spTree>
    <p:extLst>
      <p:ext uri="{BB962C8B-B14F-4D97-AF65-F5344CB8AC3E}">
        <p14:creationId xmlns:p14="http://schemas.microsoft.com/office/powerpoint/2010/main" val="303958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1A26-2A2B-BA45-95AF-2A0BD90461DD}"/>
              </a:ext>
            </a:extLst>
          </p:cNvPr>
          <p:cNvSpPr>
            <a:spLocks noGrp="1"/>
          </p:cNvSpPr>
          <p:nvPr>
            <p:ph type="title"/>
          </p:nvPr>
        </p:nvSpPr>
        <p:spPr/>
        <p:txBody>
          <a:bodyPr/>
          <a:lstStyle/>
          <a:p>
            <a:r>
              <a:rPr lang="en-US" dirty="0"/>
              <a:t>Community Pharmacy Practice Transformation:  Why NOW?</a:t>
            </a:r>
          </a:p>
        </p:txBody>
      </p:sp>
      <p:sp>
        <p:nvSpPr>
          <p:cNvPr id="3" name="Content Placeholder 2">
            <a:extLst>
              <a:ext uri="{FF2B5EF4-FFF2-40B4-BE49-F238E27FC236}">
                <a16:creationId xmlns:a16="http://schemas.microsoft.com/office/drawing/2014/main" id="{BCF12563-BA3D-134D-81E1-06D7C04FE915}"/>
              </a:ext>
            </a:extLst>
          </p:cNvPr>
          <p:cNvSpPr>
            <a:spLocks noGrp="1"/>
          </p:cNvSpPr>
          <p:nvPr>
            <p:ph idx="1"/>
          </p:nvPr>
        </p:nvSpPr>
        <p:spPr/>
        <p:txBody>
          <a:bodyPr/>
          <a:lstStyle/>
          <a:p>
            <a:pPr marL="514350" indent="-514350">
              <a:buFont typeface="+mj-lt"/>
              <a:buAutoNum type="arabicPeriod"/>
            </a:pPr>
            <a:r>
              <a:rPr lang="en-US" dirty="0"/>
              <a:t>Pharmacy student applications continue to decline</a:t>
            </a:r>
          </a:p>
          <a:p>
            <a:pPr marL="514350" indent="-514350">
              <a:buFont typeface="+mj-lt"/>
              <a:buAutoNum type="arabicPeriod"/>
            </a:pPr>
            <a:r>
              <a:rPr lang="en-US" dirty="0"/>
              <a:t>COVID-19 made community pharmacy essential</a:t>
            </a:r>
          </a:p>
          <a:p>
            <a:pPr marL="514350" indent="-514350">
              <a:buFont typeface="+mj-lt"/>
              <a:buAutoNum type="arabicPeriod"/>
            </a:pPr>
            <a:r>
              <a:rPr lang="en-US" dirty="0"/>
              <a:t>25 states recognize pharmacists as “other health practitioners”</a:t>
            </a:r>
          </a:p>
          <a:p>
            <a:pPr marL="514350" indent="-514350">
              <a:buFont typeface="+mj-lt"/>
              <a:buAutoNum type="arabicPeriod"/>
            </a:pPr>
            <a:r>
              <a:rPr lang="en-US" dirty="0"/>
              <a:t>Community pharmacy is the next “ambulatory care” frontier</a:t>
            </a:r>
          </a:p>
          <a:p>
            <a:pPr marL="514350" indent="-514350">
              <a:buFont typeface="+mj-lt"/>
              <a:buAutoNum type="arabicPeriod"/>
            </a:pPr>
            <a:r>
              <a:rPr lang="en-US" dirty="0"/>
              <a:t>Community pharmacy data – untapped resource for research </a:t>
            </a:r>
          </a:p>
          <a:p>
            <a:pPr marL="514350" indent="-514350">
              <a:buFont typeface="+mj-lt"/>
              <a:buAutoNum type="arabicPeriod"/>
            </a:pPr>
            <a:r>
              <a:rPr lang="en-US" dirty="0"/>
              <a:t>Patients need us</a:t>
            </a:r>
          </a:p>
        </p:txBody>
      </p:sp>
    </p:spTree>
    <p:extLst>
      <p:ext uri="{BB962C8B-B14F-4D97-AF65-F5344CB8AC3E}">
        <p14:creationId xmlns:p14="http://schemas.microsoft.com/office/powerpoint/2010/main" val="348435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9B3F-906C-41EE-AACB-7124F9DDEC34}"/>
              </a:ext>
            </a:extLst>
          </p:cNvPr>
          <p:cNvSpPr>
            <a:spLocks noGrp="1"/>
          </p:cNvSpPr>
          <p:nvPr>
            <p:ph type="title"/>
          </p:nvPr>
        </p:nvSpPr>
        <p:spPr/>
        <p:txBody>
          <a:bodyPr/>
          <a:lstStyle/>
          <a:p>
            <a:r>
              <a:rPr lang="en-US" dirty="0"/>
              <a:t>Developing a Curricular Framework</a:t>
            </a:r>
          </a:p>
        </p:txBody>
      </p:sp>
      <p:sp>
        <p:nvSpPr>
          <p:cNvPr id="3" name="Content Placeholder 2">
            <a:extLst>
              <a:ext uri="{FF2B5EF4-FFF2-40B4-BE49-F238E27FC236}">
                <a16:creationId xmlns:a16="http://schemas.microsoft.com/office/drawing/2014/main" id="{81463385-3AA9-4DB1-B0D8-470C9165C966}"/>
              </a:ext>
            </a:extLst>
          </p:cNvPr>
          <p:cNvSpPr>
            <a:spLocks noGrp="1"/>
          </p:cNvSpPr>
          <p:nvPr>
            <p:ph idx="1"/>
          </p:nvPr>
        </p:nvSpPr>
        <p:spPr/>
        <p:txBody>
          <a:bodyPr>
            <a:normAutofit/>
          </a:bodyPr>
          <a:lstStyle/>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The ACT Pharmacy Collaborative led the development of a curricular framework sought feedback from faculty and other stakeholders through the Workgroups, the Framework Committee, and sessions held at national association meetings.</a:t>
            </a:r>
          </a:p>
          <a:p>
            <a:endParaRPr lang="en-US" sz="1800" dirty="0"/>
          </a:p>
        </p:txBody>
      </p:sp>
      <p:graphicFrame>
        <p:nvGraphicFramePr>
          <p:cNvPr id="4" name="Table 5">
            <a:extLst>
              <a:ext uri="{FF2B5EF4-FFF2-40B4-BE49-F238E27FC236}">
                <a16:creationId xmlns:a16="http://schemas.microsoft.com/office/drawing/2014/main" id="{70040557-F57A-4C62-8CD3-4003B6E5FD46}"/>
              </a:ext>
            </a:extLst>
          </p:cNvPr>
          <p:cNvGraphicFramePr>
            <a:graphicFrameLocks noGrp="1"/>
          </p:cNvGraphicFramePr>
          <p:nvPr>
            <p:extLst>
              <p:ext uri="{D42A27DB-BD31-4B8C-83A1-F6EECF244321}">
                <p14:modId xmlns:p14="http://schemas.microsoft.com/office/powerpoint/2010/main" val="1162423403"/>
              </p:ext>
            </p:extLst>
          </p:nvPr>
        </p:nvGraphicFramePr>
        <p:xfrm>
          <a:off x="838200" y="2659883"/>
          <a:ext cx="11117094" cy="4128668"/>
        </p:xfrm>
        <a:graphic>
          <a:graphicData uri="http://schemas.openxmlformats.org/drawingml/2006/table">
            <a:tbl>
              <a:tblPr firstRow="1" bandRow="1">
                <a:tableStyleId>{5C22544A-7EE6-4342-B048-85BDC9FD1C3A}</a:tableStyleId>
              </a:tblPr>
              <a:tblGrid>
                <a:gridCol w="3135891">
                  <a:extLst>
                    <a:ext uri="{9D8B030D-6E8A-4147-A177-3AD203B41FA5}">
                      <a16:colId xmlns:a16="http://schemas.microsoft.com/office/drawing/2014/main" val="3303431074"/>
                    </a:ext>
                  </a:extLst>
                </a:gridCol>
                <a:gridCol w="7981203">
                  <a:extLst>
                    <a:ext uri="{9D8B030D-6E8A-4147-A177-3AD203B41FA5}">
                      <a16:colId xmlns:a16="http://schemas.microsoft.com/office/drawing/2014/main" val="1335291292"/>
                    </a:ext>
                  </a:extLst>
                </a:gridCol>
              </a:tblGrid>
              <a:tr h="291345">
                <a:tc>
                  <a:txBody>
                    <a:bodyPr/>
                    <a:lstStyle/>
                    <a:p>
                      <a:r>
                        <a:rPr lang="en-US" dirty="0"/>
                        <a:t>Date Range</a:t>
                      </a:r>
                    </a:p>
                  </a:txBody>
                  <a:tcPr/>
                </a:tc>
                <a:tc>
                  <a:txBody>
                    <a:bodyPr/>
                    <a:lstStyle/>
                    <a:p>
                      <a:r>
                        <a:rPr lang="en-US" dirty="0"/>
                        <a:t>Activity</a:t>
                      </a:r>
                    </a:p>
                  </a:txBody>
                  <a:tcPr/>
                </a:tc>
                <a:extLst>
                  <a:ext uri="{0D108BD9-81ED-4DB2-BD59-A6C34878D82A}">
                    <a16:rowId xmlns:a16="http://schemas.microsoft.com/office/drawing/2014/main" val="2452478664"/>
                  </a:ext>
                </a:extLst>
              </a:tr>
              <a:tr h="291345">
                <a:tc>
                  <a:txBody>
                    <a:bodyPr/>
                    <a:lstStyle/>
                    <a:p>
                      <a:r>
                        <a:rPr lang="en-US" sz="1800" dirty="0">
                          <a:solidFill>
                            <a:srgbClr val="000000"/>
                          </a:solidFill>
                          <a:effectLst/>
                          <a:ea typeface="Calibri" panose="020F0502020204030204" pitchFamily="34" charset="0"/>
                        </a:rPr>
                        <a:t>April 2021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ea typeface="Calibri" panose="020F0502020204030204" pitchFamily="34" charset="0"/>
                        </a:rPr>
                        <a:t>ACT Experiential and Curricular Workgroups formed</a:t>
                      </a:r>
                      <a:endParaRPr lang="en-US" sz="1800" dirty="0">
                        <a:ea typeface="Calibri" panose="020F0502020204030204" pitchFamily="34" charset="0"/>
                      </a:endParaRPr>
                    </a:p>
                  </a:txBody>
                  <a:tcPr/>
                </a:tc>
                <a:extLst>
                  <a:ext uri="{0D108BD9-81ED-4DB2-BD59-A6C34878D82A}">
                    <a16:rowId xmlns:a16="http://schemas.microsoft.com/office/drawing/2014/main" val="658234780"/>
                  </a:ext>
                </a:extLst>
              </a:tr>
              <a:tr h="509854">
                <a:tc>
                  <a:txBody>
                    <a:bodyPr/>
                    <a:lstStyle/>
                    <a:p>
                      <a:r>
                        <a:rPr lang="en-US" sz="1800" dirty="0">
                          <a:solidFill>
                            <a:srgbClr val="000000"/>
                          </a:solidFill>
                          <a:effectLst/>
                          <a:ea typeface="Calibri" panose="020F0502020204030204" pitchFamily="34" charset="0"/>
                        </a:rPr>
                        <a:t>May 2021 – August 2021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ea typeface="Calibri" panose="020F0502020204030204" pitchFamily="34" charset="0"/>
                        </a:rPr>
                        <a:t>Workgroup meetings</a:t>
                      </a:r>
                      <a:endParaRPr lang="en-US" sz="1800" dirty="0">
                        <a:solidFill>
                          <a:srgbClr val="000000"/>
                        </a:solidFill>
                        <a:ea typeface="Calibri" panose="020F0502020204030204" pitchFamily="34" charset="0"/>
                      </a:endParaRPr>
                    </a:p>
                  </a:txBody>
                  <a:tcPr/>
                </a:tc>
                <a:extLst>
                  <a:ext uri="{0D108BD9-81ED-4DB2-BD59-A6C34878D82A}">
                    <a16:rowId xmlns:a16="http://schemas.microsoft.com/office/drawing/2014/main" val="681365636"/>
                  </a:ext>
                </a:extLst>
              </a:tr>
              <a:tr h="291345">
                <a:tc>
                  <a:txBody>
                    <a:bodyPr/>
                    <a:lstStyle/>
                    <a:p>
                      <a:r>
                        <a:rPr lang="en-US" sz="1800" dirty="0">
                          <a:effectLst/>
                          <a:ea typeface="Calibri" panose="020F0502020204030204" pitchFamily="34" charset="0"/>
                          <a:cs typeface="Calibri" panose="020F0502020204030204" pitchFamily="34" charset="0"/>
                        </a:rPr>
                        <a:t>July 2021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AACP Annual Meeting (virtual) – over 40 participating faculty</a:t>
                      </a:r>
                      <a:endParaRPr lang="en-US" sz="1800" dirty="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31527575"/>
                  </a:ext>
                </a:extLst>
              </a:tr>
              <a:tr h="509854">
                <a:tc>
                  <a:txBody>
                    <a:bodyPr/>
                    <a:lstStyle/>
                    <a:p>
                      <a:r>
                        <a:rPr lang="en-US" sz="1800" dirty="0">
                          <a:effectLst/>
                          <a:ea typeface="Calibri" panose="020F0502020204030204" pitchFamily="34" charset="0"/>
                          <a:cs typeface="Calibri" panose="020F0502020204030204" pitchFamily="34" charset="0"/>
                        </a:rPr>
                        <a:t>October 2021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ACCP Annual Meeting – Community Pharmacy Practice Research Network – over 30 participants</a:t>
                      </a:r>
                    </a:p>
                  </a:txBody>
                  <a:tcPr/>
                </a:tc>
                <a:extLst>
                  <a:ext uri="{0D108BD9-81ED-4DB2-BD59-A6C34878D82A}">
                    <a16:rowId xmlns:a16="http://schemas.microsoft.com/office/drawing/2014/main" val="1327785092"/>
                  </a:ext>
                </a:extLst>
              </a:tr>
              <a:tr h="509854">
                <a:tc>
                  <a:txBody>
                    <a:bodyPr/>
                    <a:lstStyle/>
                    <a:p>
                      <a:r>
                        <a:rPr lang="en-US" sz="1800" dirty="0">
                          <a:solidFill>
                            <a:srgbClr val="000000"/>
                          </a:solidFill>
                          <a:effectLst/>
                          <a:ea typeface="Calibri" panose="020F0502020204030204" pitchFamily="34" charset="0"/>
                          <a:cs typeface="Calibri" panose="020F0502020204030204" pitchFamily="34" charset="0"/>
                        </a:rPr>
                        <a:t>January 2022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ea typeface="Calibri" panose="020F0502020204030204" pitchFamily="34" charset="0"/>
                          <a:cs typeface="Calibri" panose="020F0502020204030204" pitchFamily="34" charset="0"/>
                        </a:rPr>
                        <a:t>Framework review process starts with ACT Framework Committee</a:t>
                      </a:r>
                      <a:endParaRPr lang="en-US" sz="1800" dirty="0">
                        <a:solidFill>
                          <a:srgbClr val="000000"/>
                        </a:solidFill>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43436519"/>
                  </a:ext>
                </a:extLst>
              </a:tr>
              <a:tr h="291345">
                <a:tc>
                  <a:txBody>
                    <a:bodyPr/>
                    <a:lstStyle/>
                    <a:p>
                      <a:r>
                        <a:rPr lang="en-US" sz="1800" dirty="0">
                          <a:effectLst/>
                          <a:ea typeface="Calibri" panose="020F0502020204030204" pitchFamily="34" charset="0"/>
                          <a:cs typeface="Calibri" panose="020F0502020204030204" pitchFamily="34" charset="0"/>
                        </a:rPr>
                        <a:t>March 2022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CPESN Leadership review</a:t>
                      </a:r>
                      <a:endParaRPr lang="en-US" sz="1800" dirty="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53820085"/>
                  </a:ext>
                </a:extLst>
              </a:tr>
              <a:tr h="509854">
                <a:tc>
                  <a:txBody>
                    <a:bodyPr/>
                    <a:lstStyle/>
                    <a:p>
                      <a:r>
                        <a:rPr lang="en-US" sz="1800" dirty="0">
                          <a:effectLst/>
                          <a:ea typeface="Calibri" panose="020F0502020204030204" pitchFamily="34" charset="0"/>
                          <a:cs typeface="Calibri" panose="020F0502020204030204" pitchFamily="34" charset="0"/>
                        </a:rPr>
                        <a:t>March 2022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Task Force leaders meet at </a:t>
                      </a:r>
                      <a:r>
                        <a:rPr lang="en-US" sz="1800" dirty="0" err="1">
                          <a:effectLst/>
                          <a:ea typeface="Calibri" panose="020F0502020204030204" pitchFamily="34" charset="0"/>
                          <a:cs typeface="Calibri" panose="020F0502020204030204" pitchFamily="34" charset="0"/>
                        </a:rPr>
                        <a:t>APhA</a:t>
                      </a:r>
                      <a:r>
                        <a:rPr lang="en-US" sz="1800" dirty="0">
                          <a:effectLst/>
                          <a:ea typeface="Calibri" panose="020F0502020204030204" pitchFamily="34" charset="0"/>
                          <a:cs typeface="Calibri" panose="020F0502020204030204" pitchFamily="34" charset="0"/>
                        </a:rPr>
                        <a:t> Annual Meeting to finalize format and begin final writing</a:t>
                      </a:r>
                      <a:endParaRPr lang="en-US" sz="1800" dirty="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33290102"/>
                  </a:ext>
                </a:extLst>
              </a:tr>
              <a:tr h="291345">
                <a:tc>
                  <a:txBody>
                    <a:bodyPr/>
                    <a:lstStyle/>
                    <a:p>
                      <a:r>
                        <a:rPr lang="en-US" sz="1800" dirty="0">
                          <a:effectLst/>
                          <a:ea typeface="Calibri" panose="020F0502020204030204" pitchFamily="34" charset="0"/>
                          <a:cs typeface="Calibri" panose="020F0502020204030204" pitchFamily="34" charset="0"/>
                        </a:rPr>
                        <a:t>June 2022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Final framework draft sent to Workgroup members </a:t>
                      </a:r>
                      <a:r>
                        <a:rPr lang="en-US" sz="1800"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Calibri" panose="020F0502020204030204" pitchFamily="34" charset="0"/>
                        </a:rPr>
                        <a:t>for review</a:t>
                      </a:r>
                      <a:endParaRPr lang="en-US" sz="1800" dirty="0"/>
                    </a:p>
                  </a:txBody>
                  <a:tcPr/>
                </a:tc>
                <a:extLst>
                  <a:ext uri="{0D108BD9-81ED-4DB2-BD59-A6C34878D82A}">
                    <a16:rowId xmlns:a16="http://schemas.microsoft.com/office/drawing/2014/main" val="2103503597"/>
                  </a:ext>
                </a:extLst>
              </a:tr>
            </a:tbl>
          </a:graphicData>
        </a:graphic>
      </p:graphicFrame>
    </p:spTree>
    <p:extLst>
      <p:ext uri="{BB962C8B-B14F-4D97-AF65-F5344CB8AC3E}">
        <p14:creationId xmlns:p14="http://schemas.microsoft.com/office/powerpoint/2010/main" val="251740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F8AA-FB8C-412D-ADB7-39FDCCD9386B}"/>
              </a:ext>
            </a:extLst>
          </p:cNvPr>
          <p:cNvSpPr>
            <a:spLocks noGrp="1"/>
          </p:cNvSpPr>
          <p:nvPr>
            <p:ph type="title"/>
          </p:nvPr>
        </p:nvSpPr>
        <p:spPr/>
        <p:txBody>
          <a:bodyPr/>
          <a:lstStyle/>
          <a:p>
            <a:r>
              <a:rPr lang="en-US" dirty="0"/>
              <a:t>Recognition of Workgroup Members</a:t>
            </a:r>
          </a:p>
        </p:txBody>
      </p:sp>
      <p:graphicFrame>
        <p:nvGraphicFramePr>
          <p:cNvPr id="4" name="Content Placeholder 3">
            <a:extLst>
              <a:ext uri="{FF2B5EF4-FFF2-40B4-BE49-F238E27FC236}">
                <a16:creationId xmlns:a16="http://schemas.microsoft.com/office/drawing/2014/main" id="{09A08E09-4F38-4B8A-A34F-A459EB4EFC76}"/>
              </a:ext>
            </a:extLst>
          </p:cNvPr>
          <p:cNvGraphicFramePr>
            <a:graphicFrameLocks noGrp="1"/>
          </p:cNvGraphicFramePr>
          <p:nvPr>
            <p:ph idx="1"/>
            <p:extLst>
              <p:ext uri="{D42A27DB-BD31-4B8C-83A1-F6EECF244321}">
                <p14:modId xmlns:p14="http://schemas.microsoft.com/office/powerpoint/2010/main" val="1108418048"/>
              </p:ext>
            </p:extLst>
          </p:nvPr>
        </p:nvGraphicFramePr>
        <p:xfrm>
          <a:off x="838199" y="1967695"/>
          <a:ext cx="5470004" cy="4662964"/>
        </p:xfrm>
        <a:graphic>
          <a:graphicData uri="http://schemas.openxmlformats.org/drawingml/2006/table">
            <a:tbl>
              <a:tblPr firstRow="1" firstCol="1" bandRow="1">
                <a:tableStyleId>{5C22544A-7EE6-4342-B048-85BDC9FD1C3A}</a:tableStyleId>
              </a:tblPr>
              <a:tblGrid>
                <a:gridCol w="2218963">
                  <a:extLst>
                    <a:ext uri="{9D8B030D-6E8A-4147-A177-3AD203B41FA5}">
                      <a16:colId xmlns:a16="http://schemas.microsoft.com/office/drawing/2014/main" val="1206756005"/>
                    </a:ext>
                  </a:extLst>
                </a:gridCol>
                <a:gridCol w="3251041">
                  <a:extLst>
                    <a:ext uri="{9D8B030D-6E8A-4147-A177-3AD203B41FA5}">
                      <a16:colId xmlns:a16="http://schemas.microsoft.com/office/drawing/2014/main" val="2229456092"/>
                    </a:ext>
                  </a:extLst>
                </a:gridCol>
              </a:tblGrid>
              <a:tr h="332042">
                <a:tc gridSpan="2">
                  <a:txBody>
                    <a:bodyPr/>
                    <a:lstStyle/>
                    <a:p>
                      <a:pPr marL="0" marR="0" algn="ctr">
                        <a:lnSpc>
                          <a:spcPct val="107000"/>
                        </a:lnSpc>
                        <a:spcBef>
                          <a:spcPts val="0"/>
                        </a:spcBef>
                        <a:spcAft>
                          <a:spcPts val="800"/>
                        </a:spcAft>
                      </a:pPr>
                      <a:r>
                        <a:rPr lang="en-US" sz="1600" dirty="0">
                          <a:effectLst/>
                        </a:rPr>
                        <a:t>Didactic Workgroup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127172027"/>
                  </a:ext>
                </a:extLst>
              </a:tr>
              <a:tr h="332042">
                <a:tc>
                  <a:txBody>
                    <a:bodyPr/>
                    <a:lstStyle/>
                    <a:p>
                      <a:pPr marL="0" marR="0">
                        <a:lnSpc>
                          <a:spcPct val="107000"/>
                        </a:lnSpc>
                        <a:spcBef>
                          <a:spcPts val="0"/>
                        </a:spcBef>
                        <a:spcAft>
                          <a:spcPts val="800"/>
                        </a:spcAft>
                      </a:pPr>
                      <a:r>
                        <a:rPr lang="en-US" sz="1600">
                          <a:effectLst/>
                        </a:rPr>
                        <a:t>Nick Leon (co-chair)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Jefferson University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32677113"/>
                  </a:ext>
                </a:extLst>
              </a:tr>
              <a:tr h="500279">
                <a:tc>
                  <a:txBody>
                    <a:bodyPr/>
                    <a:lstStyle/>
                    <a:p>
                      <a:pPr marL="0" marR="0">
                        <a:lnSpc>
                          <a:spcPct val="107000"/>
                        </a:lnSpc>
                        <a:spcBef>
                          <a:spcPts val="0"/>
                        </a:spcBef>
                        <a:spcAft>
                          <a:spcPts val="800"/>
                        </a:spcAft>
                      </a:pPr>
                      <a:r>
                        <a:rPr lang="en-US" sz="1600" dirty="0">
                          <a:effectLst/>
                        </a:rPr>
                        <a:t>Megan Smith (co-chair)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dirty="0">
                          <a:effectLst/>
                        </a:rPr>
                        <a:t>University of Arkansas of Medical Sciences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33710492"/>
                  </a:ext>
                </a:extLst>
              </a:tr>
              <a:tr h="332042">
                <a:tc>
                  <a:txBody>
                    <a:bodyPr/>
                    <a:lstStyle/>
                    <a:p>
                      <a:pPr marL="0" marR="0">
                        <a:lnSpc>
                          <a:spcPct val="107000"/>
                        </a:lnSpc>
                        <a:spcBef>
                          <a:spcPts val="0"/>
                        </a:spcBef>
                        <a:spcAft>
                          <a:spcPts val="800"/>
                        </a:spcAft>
                      </a:pPr>
                      <a:r>
                        <a:rPr lang="en-US" sz="1600">
                          <a:effectLst/>
                        </a:rPr>
                        <a:t>Michael Andreski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Drake University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8622024"/>
                  </a:ext>
                </a:extLst>
              </a:tr>
              <a:tr h="500279">
                <a:tc>
                  <a:txBody>
                    <a:bodyPr/>
                    <a:lstStyle/>
                    <a:p>
                      <a:pPr marL="0" marR="0">
                        <a:lnSpc>
                          <a:spcPct val="107000"/>
                        </a:lnSpc>
                        <a:spcBef>
                          <a:spcPts val="0"/>
                        </a:spcBef>
                        <a:spcAft>
                          <a:spcPts val="800"/>
                        </a:spcAft>
                      </a:pPr>
                      <a:r>
                        <a:rPr lang="en-US" sz="1600">
                          <a:effectLst/>
                        </a:rPr>
                        <a:t>Tosin David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University of Maryland Eastern Shore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55628325"/>
                  </a:ext>
                </a:extLst>
              </a:tr>
              <a:tr h="332042">
                <a:tc>
                  <a:txBody>
                    <a:bodyPr/>
                    <a:lstStyle/>
                    <a:p>
                      <a:pPr marL="0" marR="0">
                        <a:lnSpc>
                          <a:spcPct val="107000"/>
                        </a:lnSpc>
                        <a:spcBef>
                          <a:spcPts val="0"/>
                        </a:spcBef>
                        <a:spcAft>
                          <a:spcPts val="800"/>
                        </a:spcAft>
                      </a:pPr>
                      <a:r>
                        <a:rPr lang="en-US" sz="1600">
                          <a:effectLst/>
                        </a:rPr>
                        <a:t>Kendall Guthrie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University of Missouri-Kansas City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12063536"/>
                  </a:ext>
                </a:extLst>
              </a:tr>
              <a:tr h="332042">
                <a:tc>
                  <a:txBody>
                    <a:bodyPr/>
                    <a:lstStyle/>
                    <a:p>
                      <a:pPr marL="0" marR="0">
                        <a:lnSpc>
                          <a:spcPct val="107000"/>
                        </a:lnSpc>
                        <a:spcBef>
                          <a:spcPts val="0"/>
                        </a:spcBef>
                        <a:spcAft>
                          <a:spcPts val="800"/>
                        </a:spcAft>
                      </a:pPr>
                      <a:r>
                        <a:rPr lang="en-US" sz="1600">
                          <a:effectLst/>
                        </a:rPr>
                        <a:t>Karl Hess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Chapman University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53004243"/>
                  </a:ext>
                </a:extLst>
              </a:tr>
              <a:tr h="332042">
                <a:tc>
                  <a:txBody>
                    <a:bodyPr/>
                    <a:lstStyle/>
                    <a:p>
                      <a:pPr marL="0" marR="0">
                        <a:lnSpc>
                          <a:spcPct val="107000"/>
                        </a:lnSpc>
                        <a:spcBef>
                          <a:spcPts val="0"/>
                        </a:spcBef>
                        <a:spcAft>
                          <a:spcPts val="800"/>
                        </a:spcAft>
                      </a:pPr>
                      <a:r>
                        <a:rPr lang="en-US" sz="1600">
                          <a:effectLst/>
                        </a:rPr>
                        <a:t>Brooke Hudspeth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University of Kentucky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59241818"/>
                  </a:ext>
                </a:extLst>
              </a:tr>
              <a:tr h="332042">
                <a:tc>
                  <a:txBody>
                    <a:bodyPr/>
                    <a:lstStyle/>
                    <a:p>
                      <a:pPr marL="0" marR="0">
                        <a:lnSpc>
                          <a:spcPct val="107000"/>
                        </a:lnSpc>
                        <a:spcBef>
                          <a:spcPts val="0"/>
                        </a:spcBef>
                        <a:spcAft>
                          <a:spcPts val="800"/>
                        </a:spcAft>
                      </a:pPr>
                      <a:r>
                        <a:rPr lang="en-US" sz="1600">
                          <a:effectLst/>
                        </a:rPr>
                        <a:t>Justin Kirby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Lipscomb University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72884509"/>
                  </a:ext>
                </a:extLst>
              </a:tr>
              <a:tr h="332042">
                <a:tc>
                  <a:txBody>
                    <a:bodyPr/>
                    <a:lstStyle/>
                    <a:p>
                      <a:pPr marL="0" marR="0">
                        <a:lnSpc>
                          <a:spcPct val="107000"/>
                        </a:lnSpc>
                        <a:spcBef>
                          <a:spcPts val="0"/>
                        </a:spcBef>
                        <a:spcAft>
                          <a:spcPts val="800"/>
                        </a:spcAft>
                      </a:pPr>
                      <a:r>
                        <a:rPr lang="en-US" sz="1600">
                          <a:effectLst/>
                        </a:rPr>
                        <a:t>Sarah Lynch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Binghamton University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0099674"/>
                  </a:ext>
                </a:extLst>
              </a:tr>
              <a:tr h="332042">
                <a:tc>
                  <a:txBody>
                    <a:bodyPr/>
                    <a:lstStyle/>
                    <a:p>
                      <a:pPr marL="0" marR="0">
                        <a:lnSpc>
                          <a:spcPct val="107000"/>
                        </a:lnSpc>
                        <a:spcBef>
                          <a:spcPts val="0"/>
                        </a:spcBef>
                        <a:spcAft>
                          <a:spcPts val="800"/>
                        </a:spcAft>
                      </a:pPr>
                      <a:r>
                        <a:rPr lang="en-US" sz="1600">
                          <a:effectLst/>
                        </a:rPr>
                        <a:t>Traci Poole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Belmont University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11057010"/>
                  </a:ext>
                </a:extLst>
              </a:tr>
              <a:tr h="332042">
                <a:tc>
                  <a:txBody>
                    <a:bodyPr/>
                    <a:lstStyle/>
                    <a:p>
                      <a:pPr marL="0" marR="0">
                        <a:lnSpc>
                          <a:spcPct val="107000"/>
                        </a:lnSpc>
                        <a:spcBef>
                          <a:spcPts val="0"/>
                        </a:spcBef>
                        <a:spcAft>
                          <a:spcPts val="800"/>
                        </a:spcAft>
                      </a:pPr>
                      <a:r>
                        <a:rPr lang="en-US" sz="1600">
                          <a:effectLst/>
                        </a:rPr>
                        <a:t>Brittany Riley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Marshall University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30975525"/>
                  </a:ext>
                </a:extLst>
              </a:tr>
              <a:tr h="332042">
                <a:tc>
                  <a:txBody>
                    <a:bodyPr/>
                    <a:lstStyle/>
                    <a:p>
                      <a:pPr marL="0" marR="0">
                        <a:lnSpc>
                          <a:spcPct val="107000"/>
                        </a:lnSpc>
                        <a:spcBef>
                          <a:spcPts val="0"/>
                        </a:spcBef>
                        <a:spcAft>
                          <a:spcPts val="800"/>
                        </a:spcAft>
                      </a:pPr>
                      <a:r>
                        <a:rPr lang="en-US" sz="1600">
                          <a:effectLst/>
                        </a:rPr>
                        <a:t>Michelle Sahr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dirty="0">
                          <a:effectLst/>
                        </a:rPr>
                        <a:t>Ferris State University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86884041"/>
                  </a:ext>
                </a:extLst>
              </a:tr>
            </a:tbl>
          </a:graphicData>
        </a:graphic>
      </p:graphicFrame>
      <p:graphicFrame>
        <p:nvGraphicFramePr>
          <p:cNvPr id="5" name="Table 4">
            <a:extLst>
              <a:ext uri="{FF2B5EF4-FFF2-40B4-BE49-F238E27FC236}">
                <a16:creationId xmlns:a16="http://schemas.microsoft.com/office/drawing/2014/main" id="{9698C1E5-FB0A-48E0-98D8-08404687CAEF}"/>
              </a:ext>
            </a:extLst>
          </p:cNvPr>
          <p:cNvGraphicFramePr>
            <a:graphicFrameLocks noGrp="1"/>
          </p:cNvGraphicFramePr>
          <p:nvPr>
            <p:extLst>
              <p:ext uri="{D42A27DB-BD31-4B8C-83A1-F6EECF244321}">
                <p14:modId xmlns:p14="http://schemas.microsoft.com/office/powerpoint/2010/main" val="46255782"/>
              </p:ext>
            </p:extLst>
          </p:nvPr>
        </p:nvGraphicFramePr>
        <p:xfrm>
          <a:off x="6616861" y="1979270"/>
          <a:ext cx="5099613" cy="4641449"/>
        </p:xfrm>
        <a:graphic>
          <a:graphicData uri="http://schemas.openxmlformats.org/drawingml/2006/table">
            <a:tbl>
              <a:tblPr firstRow="1" firstCol="1" bandRow="1">
                <a:tableStyleId>{5C22544A-7EE6-4342-B048-85BDC9FD1C3A}</a:tableStyleId>
              </a:tblPr>
              <a:tblGrid>
                <a:gridCol w="2388856">
                  <a:extLst>
                    <a:ext uri="{9D8B030D-6E8A-4147-A177-3AD203B41FA5}">
                      <a16:colId xmlns:a16="http://schemas.microsoft.com/office/drawing/2014/main" val="149435153"/>
                    </a:ext>
                  </a:extLst>
                </a:gridCol>
                <a:gridCol w="2710757">
                  <a:extLst>
                    <a:ext uri="{9D8B030D-6E8A-4147-A177-3AD203B41FA5}">
                      <a16:colId xmlns:a16="http://schemas.microsoft.com/office/drawing/2014/main" val="715305282"/>
                    </a:ext>
                  </a:extLst>
                </a:gridCol>
              </a:tblGrid>
              <a:tr h="309430">
                <a:tc gridSpan="2">
                  <a:txBody>
                    <a:bodyPr/>
                    <a:lstStyle/>
                    <a:p>
                      <a:pPr marL="0" marR="0" algn="ctr">
                        <a:lnSpc>
                          <a:spcPct val="107000"/>
                        </a:lnSpc>
                        <a:spcBef>
                          <a:spcPts val="0"/>
                        </a:spcBef>
                        <a:spcAft>
                          <a:spcPts val="800"/>
                        </a:spcAft>
                      </a:pPr>
                      <a:r>
                        <a:rPr lang="en-US" sz="1600">
                          <a:effectLst/>
                        </a:rPr>
                        <a:t>Experiential Workgroup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5366435"/>
                  </a:ext>
                </a:extLst>
              </a:tr>
              <a:tr h="309430">
                <a:tc>
                  <a:txBody>
                    <a:bodyPr/>
                    <a:lstStyle/>
                    <a:p>
                      <a:pPr marL="0" marR="0">
                        <a:lnSpc>
                          <a:spcPct val="107000"/>
                        </a:lnSpc>
                        <a:spcBef>
                          <a:spcPts val="0"/>
                        </a:spcBef>
                        <a:spcAft>
                          <a:spcPts val="800"/>
                        </a:spcAft>
                      </a:pPr>
                      <a:r>
                        <a:rPr lang="en-US" sz="1600" dirty="0">
                          <a:effectLst/>
                        </a:rPr>
                        <a:t>Chris Daly (co-chair)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dirty="0">
                          <a:effectLst/>
                        </a:rPr>
                        <a:t>University of Buffalo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36132369"/>
                  </a:ext>
                </a:extLst>
              </a:tr>
              <a:tr h="309430">
                <a:tc>
                  <a:txBody>
                    <a:bodyPr/>
                    <a:lstStyle/>
                    <a:p>
                      <a:pPr marL="0" marR="0">
                        <a:lnSpc>
                          <a:spcPct val="107000"/>
                        </a:lnSpc>
                        <a:spcBef>
                          <a:spcPts val="0"/>
                        </a:spcBef>
                        <a:spcAft>
                          <a:spcPts val="800"/>
                        </a:spcAft>
                      </a:pPr>
                      <a:r>
                        <a:rPr lang="en-US" sz="1600">
                          <a:effectLst/>
                        </a:rPr>
                        <a:t>Shelby Bennett (co-chair)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University of Nebraska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50938969"/>
                  </a:ext>
                </a:extLst>
              </a:tr>
              <a:tr h="309430">
                <a:tc>
                  <a:txBody>
                    <a:bodyPr/>
                    <a:lstStyle/>
                    <a:p>
                      <a:pPr marL="0" marR="0">
                        <a:lnSpc>
                          <a:spcPct val="107000"/>
                        </a:lnSpc>
                        <a:spcBef>
                          <a:spcPts val="0"/>
                        </a:spcBef>
                        <a:spcAft>
                          <a:spcPts val="800"/>
                        </a:spcAft>
                      </a:pPr>
                      <a:r>
                        <a:rPr lang="en-US" sz="1600">
                          <a:effectLst/>
                        </a:rPr>
                        <a:t>Rachel Allen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University of Washington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15925784"/>
                  </a:ext>
                </a:extLst>
              </a:tr>
              <a:tr h="309430">
                <a:tc>
                  <a:txBody>
                    <a:bodyPr/>
                    <a:lstStyle/>
                    <a:p>
                      <a:pPr marL="0" marR="0">
                        <a:lnSpc>
                          <a:spcPct val="107000"/>
                        </a:lnSpc>
                        <a:spcBef>
                          <a:spcPts val="0"/>
                        </a:spcBef>
                        <a:spcAft>
                          <a:spcPts val="800"/>
                        </a:spcAft>
                      </a:pPr>
                      <a:r>
                        <a:rPr lang="en-US" sz="1600">
                          <a:effectLst/>
                        </a:rPr>
                        <a:t>Jordan Ballou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University of Mississippi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5150577"/>
                  </a:ext>
                </a:extLst>
              </a:tr>
              <a:tr h="309430">
                <a:tc>
                  <a:txBody>
                    <a:bodyPr/>
                    <a:lstStyle/>
                    <a:p>
                      <a:pPr marL="0" marR="0">
                        <a:lnSpc>
                          <a:spcPct val="107000"/>
                        </a:lnSpc>
                        <a:spcBef>
                          <a:spcPts val="0"/>
                        </a:spcBef>
                        <a:spcAft>
                          <a:spcPts val="800"/>
                        </a:spcAft>
                      </a:pPr>
                      <a:r>
                        <a:rPr lang="en-US" sz="1600">
                          <a:effectLst/>
                        </a:rPr>
                        <a:t>Angela Clauson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Belmont University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53541288"/>
                  </a:ext>
                </a:extLst>
              </a:tr>
              <a:tr h="309430">
                <a:tc>
                  <a:txBody>
                    <a:bodyPr/>
                    <a:lstStyle/>
                    <a:p>
                      <a:pPr marL="0" marR="0">
                        <a:lnSpc>
                          <a:spcPct val="107000"/>
                        </a:lnSpc>
                        <a:spcBef>
                          <a:spcPts val="0"/>
                        </a:spcBef>
                        <a:spcAft>
                          <a:spcPts val="800"/>
                        </a:spcAft>
                      </a:pPr>
                      <a:r>
                        <a:rPr lang="en-US" sz="1600">
                          <a:effectLst/>
                        </a:rPr>
                        <a:t>Jen Danielson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University of Washington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27336939"/>
                  </a:ext>
                </a:extLst>
              </a:tr>
              <a:tr h="309430">
                <a:tc>
                  <a:txBody>
                    <a:bodyPr/>
                    <a:lstStyle/>
                    <a:p>
                      <a:pPr marL="0" marR="0">
                        <a:lnSpc>
                          <a:spcPct val="107000"/>
                        </a:lnSpc>
                        <a:spcBef>
                          <a:spcPts val="0"/>
                        </a:spcBef>
                        <a:spcAft>
                          <a:spcPts val="800"/>
                        </a:spcAft>
                      </a:pPr>
                      <a:r>
                        <a:rPr lang="en-US" sz="1600">
                          <a:effectLst/>
                        </a:rPr>
                        <a:t>Ashley Hannings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University of Georgia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8106792"/>
                  </a:ext>
                </a:extLst>
              </a:tr>
              <a:tr h="309430">
                <a:tc>
                  <a:txBody>
                    <a:bodyPr/>
                    <a:lstStyle/>
                    <a:p>
                      <a:pPr marL="0" marR="0">
                        <a:lnSpc>
                          <a:spcPct val="107000"/>
                        </a:lnSpc>
                        <a:spcBef>
                          <a:spcPts val="0"/>
                        </a:spcBef>
                        <a:spcAft>
                          <a:spcPts val="800"/>
                        </a:spcAft>
                      </a:pPr>
                      <a:r>
                        <a:rPr lang="en-US" sz="1600">
                          <a:effectLst/>
                        </a:rPr>
                        <a:t>Marlowe Djuric Kachlic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UIC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16358385"/>
                  </a:ext>
                </a:extLst>
              </a:tr>
              <a:tr h="309430">
                <a:tc>
                  <a:txBody>
                    <a:bodyPr/>
                    <a:lstStyle/>
                    <a:p>
                      <a:pPr marL="0" marR="0">
                        <a:lnSpc>
                          <a:spcPct val="107000"/>
                        </a:lnSpc>
                        <a:spcBef>
                          <a:spcPts val="0"/>
                        </a:spcBef>
                        <a:spcAft>
                          <a:spcPts val="800"/>
                        </a:spcAft>
                      </a:pPr>
                      <a:r>
                        <a:rPr lang="en-US" sz="1600">
                          <a:effectLst/>
                        </a:rPr>
                        <a:t>Tera McIntosh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University of Kentucky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1713361"/>
                  </a:ext>
                </a:extLst>
              </a:tr>
              <a:tr h="309430">
                <a:tc>
                  <a:txBody>
                    <a:bodyPr/>
                    <a:lstStyle/>
                    <a:p>
                      <a:pPr marL="0" marR="0">
                        <a:lnSpc>
                          <a:spcPct val="107000"/>
                        </a:lnSpc>
                        <a:spcBef>
                          <a:spcPts val="0"/>
                        </a:spcBef>
                        <a:spcAft>
                          <a:spcPts val="800"/>
                        </a:spcAft>
                      </a:pPr>
                      <a:r>
                        <a:rPr lang="en-US" sz="1600">
                          <a:effectLst/>
                        </a:rPr>
                        <a:t>Wes Nuffer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dirty="0">
                          <a:effectLst/>
                        </a:rPr>
                        <a:t>University of Colorado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20455328"/>
                  </a:ext>
                </a:extLst>
              </a:tr>
              <a:tr h="309430">
                <a:tc>
                  <a:txBody>
                    <a:bodyPr/>
                    <a:lstStyle/>
                    <a:p>
                      <a:pPr marL="0" marR="0">
                        <a:lnSpc>
                          <a:spcPct val="107000"/>
                        </a:lnSpc>
                        <a:spcBef>
                          <a:spcPts val="0"/>
                        </a:spcBef>
                        <a:spcAft>
                          <a:spcPts val="800"/>
                        </a:spcAft>
                      </a:pPr>
                      <a:r>
                        <a:rPr lang="en-US" sz="1600">
                          <a:effectLst/>
                        </a:rPr>
                        <a:t>Nicole Pezzino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Wilkes University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5331333"/>
                  </a:ext>
                </a:extLst>
              </a:tr>
              <a:tr h="309430">
                <a:tc>
                  <a:txBody>
                    <a:bodyPr/>
                    <a:lstStyle/>
                    <a:p>
                      <a:pPr marL="0" marR="0">
                        <a:lnSpc>
                          <a:spcPct val="107000"/>
                        </a:lnSpc>
                        <a:spcBef>
                          <a:spcPts val="0"/>
                        </a:spcBef>
                        <a:spcAft>
                          <a:spcPts val="800"/>
                        </a:spcAft>
                      </a:pPr>
                      <a:r>
                        <a:rPr lang="en-US" sz="1600">
                          <a:effectLst/>
                        </a:rPr>
                        <a:t>Nathan Pope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University of Texas at Austin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1153884"/>
                  </a:ext>
                </a:extLst>
              </a:tr>
              <a:tr h="309430">
                <a:tc>
                  <a:txBody>
                    <a:bodyPr/>
                    <a:lstStyle/>
                    <a:p>
                      <a:pPr marL="0" marR="0">
                        <a:lnSpc>
                          <a:spcPct val="107000"/>
                        </a:lnSpc>
                        <a:spcBef>
                          <a:spcPts val="0"/>
                        </a:spcBef>
                        <a:spcAft>
                          <a:spcPts val="800"/>
                        </a:spcAft>
                      </a:pPr>
                      <a:r>
                        <a:rPr lang="en-US" sz="1600">
                          <a:effectLst/>
                        </a:rPr>
                        <a:t>Leanne Showman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a:effectLst/>
                        </a:rPr>
                        <a:t>SWOSU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14043326"/>
                  </a:ext>
                </a:extLst>
              </a:tr>
              <a:tr h="309429">
                <a:tc>
                  <a:txBody>
                    <a:bodyPr/>
                    <a:lstStyle/>
                    <a:p>
                      <a:pPr marL="0" marR="0">
                        <a:lnSpc>
                          <a:spcPct val="107000"/>
                        </a:lnSpc>
                        <a:spcBef>
                          <a:spcPts val="0"/>
                        </a:spcBef>
                        <a:spcAft>
                          <a:spcPts val="800"/>
                        </a:spcAft>
                      </a:pPr>
                      <a:r>
                        <a:rPr lang="en-US" sz="1600" dirty="0">
                          <a:effectLst/>
                        </a:rPr>
                        <a:t>Kimberly Stultz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600" dirty="0">
                          <a:effectLst/>
                        </a:rPr>
                        <a:t>University of Florida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50349511"/>
                  </a:ext>
                </a:extLst>
              </a:tr>
            </a:tbl>
          </a:graphicData>
        </a:graphic>
      </p:graphicFrame>
    </p:spTree>
    <p:extLst>
      <p:ext uri="{BB962C8B-B14F-4D97-AF65-F5344CB8AC3E}">
        <p14:creationId xmlns:p14="http://schemas.microsoft.com/office/powerpoint/2010/main" val="36130007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CB19CD6A907746922A201A65900057" ma:contentTypeVersion="12" ma:contentTypeDescription="Create a new document." ma:contentTypeScope="" ma:versionID="e3982cf53c0777ddfce264353825ab50">
  <xsd:schema xmlns:xsd="http://www.w3.org/2001/XMLSchema" xmlns:xs="http://www.w3.org/2001/XMLSchema" xmlns:p="http://schemas.microsoft.com/office/2006/metadata/properties" xmlns:ns3="279ab271-103a-4946-a5bc-204f3c28ebca" xmlns:ns4="fe36193b-d478-4d03-b371-d3f7b781eade" targetNamespace="http://schemas.microsoft.com/office/2006/metadata/properties" ma:root="true" ma:fieldsID="c64f10cdeee6a24054d5151e778359bd" ns3:_="" ns4:_="">
    <xsd:import namespace="279ab271-103a-4946-a5bc-204f3c28ebca"/>
    <xsd:import namespace="fe36193b-d478-4d03-b371-d3f7b781ead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ab271-103a-4946-a5bc-204f3c28eb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36193b-d478-4d03-b371-d3f7b781ea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59A2F7-95D8-44C0-BC9C-7D30478A88BB}">
  <ds:schemaRefs>
    <ds:schemaRef ds:uri="http://schemas.microsoft.com/sharepoint/v3/contenttype/forms"/>
  </ds:schemaRefs>
</ds:datastoreItem>
</file>

<file path=customXml/itemProps2.xml><?xml version="1.0" encoding="utf-8"?>
<ds:datastoreItem xmlns:ds="http://schemas.openxmlformats.org/officeDocument/2006/customXml" ds:itemID="{40811E61-5788-4E94-B378-EC6BBF26DC1F}">
  <ds:schemaRef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 ds:uri="279ab271-103a-4946-a5bc-204f3c28ebca"/>
    <ds:schemaRef ds:uri="http://schemas.openxmlformats.org/package/2006/metadata/core-properties"/>
    <ds:schemaRef ds:uri="fe36193b-d478-4d03-b371-d3f7b781eade"/>
    <ds:schemaRef ds:uri="http://www.w3.org/XML/1998/namespace"/>
  </ds:schemaRefs>
</ds:datastoreItem>
</file>

<file path=customXml/itemProps3.xml><?xml version="1.0" encoding="utf-8"?>
<ds:datastoreItem xmlns:ds="http://schemas.openxmlformats.org/officeDocument/2006/customXml" ds:itemID="{59FA695A-4C8B-4580-9C00-B0AF890F8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ab271-103a-4946-a5bc-204f3c28ebca"/>
    <ds:schemaRef ds:uri="fe36193b-d478-4d03-b371-d3f7b781ea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18368</TotalTime>
  <Words>5276</Words>
  <Application>Microsoft Office PowerPoint</Application>
  <PresentationFormat>Widescreen</PresentationFormat>
  <Paragraphs>302</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Overview</vt:lpstr>
      <vt:lpstr>PowerPoint Presentation</vt:lpstr>
      <vt:lpstr>ACT Pharmacy Collaborative </vt:lpstr>
      <vt:lpstr>97 Schools/Colleges Joined ACT </vt:lpstr>
      <vt:lpstr>ACT Pharmacy Collaborative </vt:lpstr>
      <vt:lpstr>Community Pharmacy Practice Transformation:  Why NOW?</vt:lpstr>
      <vt:lpstr>Developing a Curricular Framework</vt:lpstr>
      <vt:lpstr>Recognition of Workgroup Members</vt:lpstr>
      <vt:lpstr>Community Pharmacy Practice Transformation: Vision</vt:lpstr>
      <vt:lpstr>Community Pharmacy Practice Transformation Framework: Utility</vt:lpstr>
      <vt:lpstr>Community Pharmacy Practice Transformation Framework: Domains</vt:lpstr>
      <vt:lpstr>PowerPoint Presentation</vt:lpstr>
      <vt:lpstr>PowerPoint Presentation</vt:lpstr>
      <vt:lpstr>PowerPoint Presentation</vt:lpstr>
      <vt:lpstr>PowerPoint Presentation</vt:lpstr>
      <vt:lpstr>PowerPoint Presentation</vt:lpstr>
      <vt:lpstr>PowerPoint Presentation</vt:lpstr>
      <vt:lpstr>Tools/Resources Available</vt:lpstr>
      <vt:lpstr>Next Steps for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Cothrel</dc:creator>
  <cp:lastModifiedBy>Megan Smith</cp:lastModifiedBy>
  <cp:revision>63</cp:revision>
  <dcterms:created xsi:type="dcterms:W3CDTF">2019-08-13T21:57:52Z</dcterms:created>
  <dcterms:modified xsi:type="dcterms:W3CDTF">2022-11-07T22:11:47Z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0x01010063CB19CD6A907746922A201A65900057</vt:lpwstr>
  </property>
</Properties>
</file>