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46" r:id="rId3"/>
    <p:sldId id="2947" r:id="rId4"/>
    <p:sldId id="2948" r:id="rId5"/>
    <p:sldId id="2949" r:id="rId6"/>
    <p:sldId id="2950" r:id="rId7"/>
    <p:sldId id="2951" r:id="rId8"/>
    <p:sldId id="2778" r:id="rId9"/>
    <p:sldId id="2952" r:id="rId10"/>
    <p:sldId id="2953" r:id="rId11"/>
    <p:sldId id="2954" r:id="rId12"/>
    <p:sldId id="2955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065" cy="466379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264" y="0"/>
            <a:ext cx="3014065" cy="466379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r">
              <a:defRPr sz="1200"/>
            </a:lvl1pPr>
          </a:lstStyle>
          <a:p>
            <a:fld id="{1780951B-F727-4C95-AAD6-9B534541204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723"/>
            <a:ext cx="3014065" cy="466378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264" y="8842723"/>
            <a:ext cx="3014065" cy="466378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r">
              <a:defRPr sz="1200"/>
            </a:lvl1pPr>
          </a:lstStyle>
          <a:p>
            <a:fld id="{47A1B886-9603-4CC4-ADE6-5E634B99C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29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r">
              <a:defRPr sz="1200"/>
            </a:lvl1pPr>
          </a:lstStyle>
          <a:p>
            <a:fld id="{B7475211-F63C-4522-8F9A-999793B702D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5" tIns="46463" rIns="92925" bIns="464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3"/>
            <a:ext cx="5563870" cy="3665459"/>
          </a:xfrm>
          <a:prstGeom prst="rect">
            <a:avLst/>
          </a:prstGeom>
        </p:spPr>
        <p:txBody>
          <a:bodyPr vert="horz" lIns="92925" tIns="46463" rIns="92925" bIns="4646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r">
              <a:defRPr sz="1200"/>
            </a:lvl1pPr>
          </a:lstStyle>
          <a:p>
            <a:fld id="{D488DD8E-7FC5-4225-B9D1-25948EC47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3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8DD8E-7FC5-4225-B9D1-25948EC471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7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8D91A-1E7A-4021-88B4-305CB92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4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6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8D91A-1E7A-4021-88B4-305CB928E05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6183720"/>
            <a:ext cx="3629541" cy="537755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9382" y="5986756"/>
            <a:ext cx="11637818" cy="0"/>
          </a:xfrm>
          <a:prstGeom prst="line">
            <a:avLst/>
          </a:prstGeom>
          <a:ln>
            <a:headEnd type="oval" w="sm" len="sm"/>
            <a:tailEnd type="oval" w="sm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43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jdaly@buffal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iles.constantcontact.com/62111018601/f758d523-d260-4e15-b3e2-6cae746147a9.pdf" TargetMode="External"/><Relationship Id="rId13" Type="http://schemas.openxmlformats.org/officeDocument/2006/relationships/hyperlink" Target="https://vimeo.com/459367387/a1405dd2f2" TargetMode="External"/><Relationship Id="rId3" Type="http://schemas.openxmlformats.org/officeDocument/2006/relationships/hyperlink" Target="https://www.pharmacytimes.com/view/cpf-cpesn-usa-initiation-flip-the-pharmacy-is-set-to-transform-community-pharmacy" TargetMode="External"/><Relationship Id="rId7" Type="http://schemas.openxmlformats.org/officeDocument/2006/relationships/hyperlink" Target="https://www.flipthepharmacy.com/content-library" TargetMode="External"/><Relationship Id="rId12" Type="http://schemas.openxmlformats.org/officeDocument/2006/relationships/hyperlink" Target="https://vimeo.com/460362571/da4cd88391" TargetMode="External"/><Relationship Id="rId2" Type="http://schemas.openxmlformats.org/officeDocument/2006/relationships/hyperlink" Target="https://www.flipthepharmac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careplaninitiative.com/" TargetMode="External"/><Relationship Id="rId11" Type="http://schemas.openxmlformats.org/officeDocument/2006/relationships/hyperlink" Target="https://vimeo.com/463194352/773a67dd90%20/" TargetMode="External"/><Relationship Id="rId5" Type="http://schemas.openxmlformats.org/officeDocument/2006/relationships/hyperlink" Target="https://myemail.constantcontact.com/Flip-the-Pharmacy-Update---FEBRUARY-2022.html?soid=1127445762342&amp;aid=t6cQibrOlXU" TargetMode="External"/><Relationship Id="rId10" Type="http://schemas.openxmlformats.org/officeDocument/2006/relationships/hyperlink" Target="https://vimeo.com/463194352/773a67dd90" TargetMode="External"/><Relationship Id="rId4" Type="http://schemas.openxmlformats.org/officeDocument/2006/relationships/hyperlink" Target="https://www.facebook.com/FlipthePharmacy/" TargetMode="External"/><Relationship Id="rId9" Type="http://schemas.openxmlformats.org/officeDocument/2006/relationships/hyperlink" Target="https://vimeo.com/460363968/e94b3bb170" TargetMode="External"/><Relationship Id="rId14" Type="http://schemas.openxmlformats.org/officeDocument/2006/relationships/hyperlink" Target="https://vimeo.com/460361472/d1afc81df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pdp.org/NCPDP/media/pdf/Pharmacist-eCare-Plan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areplaninitiative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62541" y="1687069"/>
            <a:ext cx="101121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cs typeface="Arial" panose="020B0604020202020204" pitchFamily="34" charset="0"/>
              </a:rPr>
              <a:t>PHM 629: </a:t>
            </a:r>
            <a:r>
              <a:rPr lang="en-US" sz="4000" b="1" dirty="0" err="1">
                <a:cs typeface="Arial" panose="020B0604020202020204" pitchFamily="34" charset="0"/>
              </a:rPr>
              <a:t>eCare</a:t>
            </a:r>
            <a:r>
              <a:rPr lang="en-US" sz="4000" b="1" dirty="0">
                <a:cs typeface="Arial" panose="020B0604020202020204" pitchFamily="34" charset="0"/>
              </a:rPr>
              <a:t> Plan Project Launch Event</a:t>
            </a:r>
          </a:p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3/1/22, 6-7pm, Zoom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8D91A-1E7A-4021-88B4-305CB928E054}" type="slidenum">
              <a:rPr lang="en-US" smtClean="0"/>
              <a:t>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541" y="3125877"/>
            <a:ext cx="75153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Christopher Daly, PharmD, MBA, BCACP</a:t>
            </a:r>
            <a:br>
              <a:rPr lang="en-US" sz="20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Clinical Assistant Professor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University at Buffalo School of Pharmacy and Pharmaceutical Sciences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Christopher J Daly, PharmD, MBA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204 Pharmacy Building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cjdaly@buffalo.edu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86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6F228-66DA-4A9C-B705-9DA165D5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52F40-61F8-4F57-9524-A8D8BC87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568" y="1097281"/>
            <a:ext cx="11207609" cy="40233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effectLst/>
              </a:rPr>
              <a:t>Flip the Pharmacy Introduction </a:t>
            </a:r>
          </a:p>
          <a:p>
            <a:pPr marL="971550" lvl="1" indent="-285750"/>
            <a:r>
              <a:rPr lang="en-US" sz="1200" dirty="0">
                <a:hlinkClick r:id="rId2"/>
              </a:rPr>
              <a:t>https://www.flipthepharmacy.com/</a:t>
            </a:r>
            <a:endParaRPr lang="en-US" sz="1200" dirty="0"/>
          </a:p>
          <a:p>
            <a:pPr marL="971550" lvl="1" indent="-285750"/>
            <a:r>
              <a:rPr lang="en-US" sz="1200" dirty="0">
                <a:hlinkClick r:id="rId3"/>
              </a:rPr>
              <a:t>https://www.pharmacytimes.com/view/cpf-cpesn-usa-initiation-flip-the-pharmacy-is-set-to-transform-community-pharmacy</a:t>
            </a:r>
            <a:endParaRPr lang="en-US" sz="1200" dirty="0"/>
          </a:p>
          <a:p>
            <a:pPr marL="971550" lvl="1" indent="-285750"/>
            <a:r>
              <a:rPr lang="en-US" sz="1200" dirty="0">
                <a:hlinkClick r:id="rId4"/>
              </a:rPr>
              <a:t>https://www.facebook.com/FlipthePharmacy/</a:t>
            </a: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Flip the Pharmacy Newsletter</a:t>
            </a:r>
          </a:p>
          <a:p>
            <a:pPr marL="1028700" lvl="1" indent="-342900"/>
            <a:r>
              <a:rPr lang="en-US" sz="1200" dirty="0">
                <a:hlinkClick r:id="rId5"/>
              </a:rPr>
              <a:t>https://myemail.constantcontact.com/Flip-the-Pharmacy-Update---FEBRUARY-2022.html?soid=1127445762342&amp;aid=t6cQibrOlXU</a:t>
            </a:r>
            <a:r>
              <a:rPr lang="en-US" sz="12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Introduction to </a:t>
            </a:r>
            <a:r>
              <a:rPr lang="en-US" sz="1400" b="1" dirty="0" err="1"/>
              <a:t>eCare</a:t>
            </a:r>
            <a:r>
              <a:rPr lang="en-US" sz="1400" b="1" dirty="0"/>
              <a:t> plans</a:t>
            </a:r>
          </a:p>
          <a:p>
            <a:pPr marL="1028700" lvl="1" indent="-342900"/>
            <a:r>
              <a:rPr lang="en-US" sz="1200" dirty="0">
                <a:hlinkClick r:id="rId6"/>
              </a:rPr>
              <a:t>https://www.ecareplaninitiative.com/</a:t>
            </a: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Flip the pharmacy Content Library – (change package examples)</a:t>
            </a:r>
            <a:endParaRPr lang="en-US" sz="1400" dirty="0"/>
          </a:p>
          <a:p>
            <a:pPr marL="1028700" lvl="1" indent="-342900"/>
            <a:r>
              <a:rPr lang="en-US" sz="1200" dirty="0">
                <a:hlinkClick r:id="rId7"/>
              </a:rPr>
              <a:t>https://www.flipthepharmacy.com/content-library</a:t>
            </a: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How to Document</a:t>
            </a:r>
          </a:p>
          <a:p>
            <a:pPr marL="1028700" lvl="1" indent="-342900"/>
            <a:r>
              <a:rPr lang="en-US" sz="1200" dirty="0">
                <a:hlinkClick r:id="rId8"/>
              </a:rPr>
              <a:t>https://files.constantcontact.com/62111018601/f758d523-d260-4e15-b3e2-6cae746147a9.pdf</a:t>
            </a:r>
            <a:r>
              <a:rPr lang="en-US" sz="1200" dirty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Demos</a:t>
            </a:r>
          </a:p>
          <a:p>
            <a:pPr marL="1028700" lvl="1" indent="-342900"/>
            <a:r>
              <a:rPr lang="en-US" sz="1200" dirty="0"/>
              <a:t>Alden Pharmacy Demo - </a:t>
            </a:r>
            <a:r>
              <a:rPr lang="en-US" sz="1200" dirty="0">
                <a:hlinkClick r:id="rId9"/>
              </a:rPr>
              <a:t>https://vimeo.com/460363968/e94b3bb170</a:t>
            </a:r>
            <a:endParaRPr lang="en-US" sz="1200" dirty="0"/>
          </a:p>
          <a:p>
            <a:pPr marL="1028700" lvl="1" indent="-342900"/>
            <a:r>
              <a:rPr lang="en-US" sz="1200" dirty="0"/>
              <a:t>Brooks Pharmacy Demo  - </a:t>
            </a:r>
            <a:r>
              <a:rPr lang="en-US" sz="1200" dirty="0">
                <a:hlinkClick r:id="rId10"/>
              </a:rPr>
              <a:t>https://vimeo.com/463194352/773a67dd90</a:t>
            </a:r>
            <a:endParaRPr lang="en-US" sz="1200" dirty="0"/>
          </a:p>
          <a:p>
            <a:pPr marL="1028700" lvl="1" indent="-342900"/>
            <a:r>
              <a:rPr lang="en-US" sz="1200" dirty="0"/>
              <a:t>Black Rock Pharmacy Demo - </a:t>
            </a:r>
            <a:r>
              <a:rPr lang="en-US" sz="1200" dirty="0">
                <a:hlinkClick r:id="rId11"/>
              </a:rPr>
              <a:t>https://vimeo.com/463194352/773a67dd90 /</a:t>
            </a:r>
            <a:r>
              <a:rPr lang="en-US" sz="1200" dirty="0"/>
              <a:t> </a:t>
            </a:r>
            <a:r>
              <a:rPr lang="en-US" sz="1200" dirty="0">
                <a:hlinkClick r:id="rId12"/>
              </a:rPr>
              <a:t>https://vimeo.com/460362571/da4cd88391</a:t>
            </a:r>
            <a:endParaRPr lang="en-US" sz="1200" dirty="0"/>
          </a:p>
          <a:p>
            <a:pPr marL="1028700" lvl="1" indent="-342900"/>
            <a:r>
              <a:rPr lang="en-US" sz="1200" dirty="0"/>
              <a:t>Buffalo Pharmacies Demo (*platform has changed) - </a:t>
            </a:r>
            <a:r>
              <a:rPr lang="en-US" sz="1200" dirty="0">
                <a:hlinkClick r:id="rId9"/>
              </a:rPr>
              <a:t>https://vimeo.com/460363968/e94b3bb170</a:t>
            </a:r>
            <a:endParaRPr lang="en-US" sz="1200" dirty="0"/>
          </a:p>
          <a:p>
            <a:pPr marL="1028700" lvl="1" indent="-342900"/>
            <a:r>
              <a:rPr lang="en-US" sz="1200" dirty="0"/>
              <a:t>Kenmore Rx Center Demo - </a:t>
            </a:r>
            <a:r>
              <a:rPr lang="en-US" sz="1200" dirty="0">
                <a:hlinkClick r:id="rId13"/>
              </a:rPr>
              <a:t>https://vimeo.com/459367387/a1405dd2f2</a:t>
            </a:r>
            <a:endParaRPr lang="en-US" sz="1200" dirty="0"/>
          </a:p>
          <a:p>
            <a:pPr marL="1028700" lvl="1" indent="-342900"/>
            <a:r>
              <a:rPr lang="en-US" sz="1200" dirty="0"/>
              <a:t>Niagara Apothecary Demo - </a:t>
            </a:r>
            <a:r>
              <a:rPr lang="en-US" sz="1200" dirty="0">
                <a:hlinkClick r:id="rId14"/>
              </a:rPr>
              <a:t>https://vimeo.com/460361472/d1afc81df2</a:t>
            </a:r>
            <a:endParaRPr lang="en-US" sz="12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23832-DCE4-4B45-9A3B-70057AB7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2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E49F5-1974-408D-AF27-52E8D1D9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EDDBC-2635-4345-A24D-3ACD11F86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303867"/>
            <a:ext cx="10058400" cy="4498622"/>
          </a:xfrm>
          <a:noFill/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Week 1</a:t>
            </a:r>
          </a:p>
          <a:p>
            <a:pPr marL="800100" lvl="1" indent="-342900"/>
            <a:r>
              <a:rPr lang="en-US" dirty="0"/>
              <a:t>Review all UBLearns materials</a:t>
            </a:r>
          </a:p>
          <a:p>
            <a:pPr marL="800100" lvl="1" indent="-342900"/>
            <a:r>
              <a:rPr lang="en-US" dirty="0"/>
              <a:t>Leader – Establish contact and schedule of group</a:t>
            </a:r>
          </a:p>
          <a:p>
            <a:pPr marL="800100" lvl="1" indent="-342900"/>
            <a:r>
              <a:rPr lang="en-US" dirty="0"/>
              <a:t>Schedule first team/individual to come out. </a:t>
            </a:r>
          </a:p>
          <a:p>
            <a:pPr marL="342900" indent="-342900"/>
            <a:r>
              <a:rPr lang="en-US" dirty="0"/>
              <a:t>Weeks 2-3</a:t>
            </a:r>
          </a:p>
          <a:p>
            <a:pPr marL="800100" lvl="1" indent="-342900"/>
            <a:r>
              <a:rPr lang="en-US" dirty="0"/>
              <a:t>Complete PDF process (test patient / SOP)</a:t>
            </a:r>
          </a:p>
          <a:p>
            <a:pPr marL="800100" lvl="1" indent="-342900"/>
            <a:r>
              <a:rPr lang="en-US" dirty="0"/>
              <a:t>Discuss approach, modify as needed.</a:t>
            </a:r>
          </a:p>
          <a:p>
            <a:pPr marL="342900" indent="-342900"/>
            <a:r>
              <a:rPr lang="en-US" dirty="0"/>
              <a:t>Week 4</a:t>
            </a:r>
          </a:p>
          <a:p>
            <a:pPr marL="800100" lvl="1" indent="-342900"/>
            <a:r>
              <a:rPr lang="en-US" dirty="0"/>
              <a:t>Wrap up 20 </a:t>
            </a:r>
            <a:r>
              <a:rPr lang="en-US" dirty="0" err="1"/>
              <a:t>eCare</a:t>
            </a:r>
            <a:r>
              <a:rPr lang="en-US" dirty="0"/>
              <a:t> plans, final processes, complete all evaluations</a:t>
            </a:r>
          </a:p>
          <a:p>
            <a:pPr marL="800100" lvl="1" indent="-342900"/>
            <a:r>
              <a:rPr lang="en-US" dirty="0"/>
              <a:t>Due 4/1/22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57991-52E9-4C8B-BBCA-DEB8B4888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2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A220D-6601-4437-912C-CD26890D5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 / Contact Info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BC147-E8EF-4458-9293-2FC97E4C2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02" y="1292578"/>
            <a:ext cx="10058400" cy="4023360"/>
          </a:xfrm>
        </p:spPr>
        <p:txBody>
          <a:bodyPr/>
          <a:lstStyle/>
          <a:p>
            <a:pPr marL="171450" lvl="0" indent="-1714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Contact Information 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Practice Transformation Team Lead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Practice Transformation Coach – WNY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Luminary – WNY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UB SPPS Faculty</a:t>
            </a:r>
          </a:p>
          <a:p>
            <a:r>
              <a:rPr lang="en-US" b="1">
                <a:latin typeface="Helvetica" panose="020B0604020202020204" pitchFamily="34" charset="0"/>
                <a:cs typeface="Helvetica" panose="020B0604020202020204" pitchFamily="34" charset="0"/>
              </a:rPr>
              <a:t>Pharmacy 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Contact in Group Excel – See UBLearns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033DD-49A7-4909-9887-8DB0323A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1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97C41-5E92-43D3-8C4C-4962D8D9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6DA38-CF5D-43EF-906C-5991F768C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FtP Goals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FtP – WNY Pharmacies Info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UB Student Partnership (March)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to get Started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Steps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EB1C0-344D-4E98-A0CB-918543AF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6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0E9CF0F-C0AF-4884-88FA-F0AAF2626B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232" y="40641"/>
            <a:ext cx="7438768" cy="22175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D9FE65-C715-43F5-97E8-81FF72E60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 Team “CPESN NY”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3BDF-8058-418E-A3CC-A87A41767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390" y="1812126"/>
            <a:ext cx="10058400" cy="40233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Practice Transformation Team Lead</a:t>
            </a:r>
          </a:p>
          <a:p>
            <a:pPr marL="1028700" lvl="1" indent="-342900"/>
            <a:r>
              <a:rPr lang="en-US" dirty="0"/>
              <a:t>NYS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Practice Transformation Coach – WNY</a:t>
            </a:r>
          </a:p>
          <a:p>
            <a:pPr marL="1028700" lvl="1" indent="-342900"/>
            <a:r>
              <a:rPr lang="en-US" dirty="0"/>
              <a:t>WNY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Luminary – WNY</a:t>
            </a:r>
          </a:p>
          <a:p>
            <a:pPr marL="1028700" lvl="1" indent="-342900"/>
            <a:r>
              <a:rPr lang="en-US" dirty="0"/>
              <a:t>WNY</a:t>
            </a:r>
          </a:p>
          <a:p>
            <a:pPr marL="571500" indent="-342900"/>
            <a:r>
              <a:rPr lang="en-US" dirty="0"/>
              <a:t>WNY Community Pharmacies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F4FE5-AED8-4F73-9300-A4E2DFF9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8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A842137-6CAD-4D2A-BA0D-65FBB97957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779" y="0"/>
            <a:ext cx="4256842" cy="24227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0763DB-0F40-49C5-8E35-A70AC213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 Grant Goals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80721-F9DE-42D3-A86F-DED013F87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947" y="1722052"/>
            <a:ext cx="7787075" cy="4023360"/>
          </a:xfrm>
        </p:spPr>
        <p:txBody>
          <a:bodyPr/>
          <a:lstStyle/>
          <a:p>
            <a:r>
              <a:rPr lang="en-US" dirty="0"/>
              <a:t>Aims to "flip" community-based pharmacies away from point-in-time, prescription-level care processes and business models to longitudinal and patient-level care processes and business models through the use of hands-on coaching. </a:t>
            </a:r>
          </a:p>
          <a:p>
            <a:pPr lvl="1"/>
            <a:r>
              <a:rPr lang="en-US" dirty="0"/>
              <a:t>The initiative focuses on identifying and adopting best practices for workflows that promote delivery of enhanced clinical services.”</a:t>
            </a:r>
          </a:p>
          <a:p>
            <a:r>
              <a:rPr lang="en-US" dirty="0"/>
              <a:t>Moving beyond filling prescriptions at a moment in time, to caring for patients over time.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F3430-8CE7-4D53-AA21-179FB300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55AA-FF54-4E1C-BE82-57DFE819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 – WNY Pharmacies Info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0EC7628-DDA1-408C-AA9B-AC40BA79BF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838607"/>
              </p:ext>
            </p:extLst>
          </p:nvPr>
        </p:nvGraphicFramePr>
        <p:xfrm>
          <a:off x="642899" y="1260337"/>
          <a:ext cx="10685693" cy="343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639">
                  <a:extLst>
                    <a:ext uri="{9D8B030D-6E8A-4147-A177-3AD203B41FA5}">
                      <a16:colId xmlns:a16="http://schemas.microsoft.com/office/drawing/2014/main" val="4190365427"/>
                    </a:ext>
                  </a:extLst>
                </a:gridCol>
                <a:gridCol w="662368">
                  <a:extLst>
                    <a:ext uri="{9D8B030D-6E8A-4147-A177-3AD203B41FA5}">
                      <a16:colId xmlns:a16="http://schemas.microsoft.com/office/drawing/2014/main" val="3113560377"/>
                    </a:ext>
                  </a:extLst>
                </a:gridCol>
                <a:gridCol w="2286639">
                  <a:extLst>
                    <a:ext uri="{9D8B030D-6E8A-4147-A177-3AD203B41FA5}">
                      <a16:colId xmlns:a16="http://schemas.microsoft.com/office/drawing/2014/main" val="4030944704"/>
                    </a:ext>
                  </a:extLst>
                </a:gridCol>
                <a:gridCol w="3425619">
                  <a:extLst>
                    <a:ext uri="{9D8B030D-6E8A-4147-A177-3AD203B41FA5}">
                      <a16:colId xmlns:a16="http://schemas.microsoft.com/office/drawing/2014/main" val="3380536999"/>
                    </a:ext>
                  </a:extLst>
                </a:gridCol>
                <a:gridCol w="2024428">
                  <a:extLst>
                    <a:ext uri="{9D8B030D-6E8A-4147-A177-3AD203B41FA5}">
                      <a16:colId xmlns:a16="http://schemas.microsoft.com/office/drawing/2014/main" val="2170239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Pharmacy Location Name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 Name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Pharmacy Technology Partner for eCare Plan: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31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Alden Pharmacy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 Smith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QS/1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6805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 Rock Pharmacy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Arthur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 for Rx30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6976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Brooks Pharmacy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Ryan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Lavarnway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Jessica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Micceri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Kim Walsh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 for Rx30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3231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Buffalo Pharmacies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Alec Gillies; 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Horton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QS/1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765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Kenmore Rx Center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Jeff Rutkowski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Liberty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0609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Niagara Apothecary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Jamie Latko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PioneerRx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517268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4DF3A-070C-474A-9B37-0CD229F3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EBCCB-632D-4F61-ACF7-DFB3B3B4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14" y="286603"/>
            <a:ext cx="11094720" cy="1450757"/>
          </a:xfrm>
        </p:spPr>
        <p:txBody>
          <a:bodyPr/>
          <a:lstStyle/>
          <a:p>
            <a:r>
              <a:rPr lang="en-US" dirty="0"/>
              <a:t>CPESN NY FtP / UB Student Partnership (March)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4F0EC-4D44-4FE9-A627-367969585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86089"/>
            <a:ext cx="10058400" cy="4023360"/>
          </a:xfrm>
        </p:spPr>
        <p:txBody>
          <a:bodyPr numCol="2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March 1</a:t>
            </a:r>
            <a:r>
              <a:rPr lang="en-US" baseline="30000" dirty="0"/>
              <a:t>st</a:t>
            </a:r>
            <a:r>
              <a:rPr lang="en-US" dirty="0"/>
              <a:t> to March 31</a:t>
            </a:r>
            <a:r>
              <a:rPr lang="en-US" baseline="30000" dirty="0"/>
              <a:t>st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Teams of 4-5</a:t>
            </a:r>
          </a:p>
          <a:p>
            <a:pPr marL="1028700" lvl="1" indent="-342900"/>
            <a:r>
              <a:rPr lang="en-US" dirty="0"/>
              <a:t>1 team lead (contact)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Students Goals</a:t>
            </a:r>
          </a:p>
          <a:p>
            <a:pPr marL="1028700" lvl="1" indent="-342900"/>
            <a:r>
              <a:rPr lang="en-US" dirty="0"/>
              <a:t>PDF of example </a:t>
            </a:r>
            <a:r>
              <a:rPr lang="en-US" dirty="0" err="1"/>
              <a:t>eCare</a:t>
            </a:r>
            <a:r>
              <a:rPr lang="en-US" dirty="0"/>
              <a:t> plan</a:t>
            </a:r>
          </a:p>
          <a:p>
            <a:pPr marL="1028700" lvl="1" indent="-342900"/>
            <a:r>
              <a:rPr lang="en-US" dirty="0"/>
              <a:t>20 total </a:t>
            </a:r>
            <a:r>
              <a:rPr lang="en-US" dirty="0" err="1"/>
              <a:t>eCare</a:t>
            </a:r>
            <a:r>
              <a:rPr lang="en-US" dirty="0"/>
              <a:t> plans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Logistics: Pharmacy Driven</a:t>
            </a:r>
          </a:p>
          <a:p>
            <a:pPr marL="1028700" lvl="1" indent="-342900"/>
            <a:r>
              <a:rPr lang="en-US" dirty="0"/>
              <a:t>Afternoons/evenings/weekend</a:t>
            </a:r>
          </a:p>
          <a:p>
            <a:pPr marL="1028700" lvl="1" indent="-342900"/>
            <a:r>
              <a:rPr lang="en-US" b="1" u="sng" dirty="0"/>
              <a:t>MINIMUM: </a:t>
            </a:r>
            <a:r>
              <a:rPr lang="en-US" dirty="0"/>
              <a:t>4 hours/student</a:t>
            </a:r>
          </a:p>
          <a:p>
            <a:pPr marL="1028700" lvl="1" indent="-342900"/>
            <a:r>
              <a:rPr lang="en-US" dirty="0"/>
              <a:t>Single students or </a:t>
            </a:r>
            <a:r>
              <a:rPr lang="en-US" u="sng" dirty="0"/>
              <a:t>teams of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Faculty Role/Responsibility</a:t>
            </a:r>
          </a:p>
          <a:p>
            <a:pPr marL="1028700" lvl="1" indent="-342900"/>
            <a:r>
              <a:rPr lang="en-US" dirty="0" err="1"/>
              <a:t>eCare</a:t>
            </a:r>
            <a:r>
              <a:rPr lang="en-US" dirty="0"/>
              <a:t> plan introduction</a:t>
            </a:r>
          </a:p>
          <a:p>
            <a:pPr marL="1028700" lvl="1" indent="-342900"/>
            <a:r>
              <a:rPr lang="en-US" dirty="0"/>
              <a:t>Student assignment</a:t>
            </a:r>
          </a:p>
          <a:p>
            <a:pPr marL="1028700" lvl="1" indent="-342900"/>
            <a:r>
              <a:rPr lang="en-US" dirty="0"/>
              <a:t>Email of introduction</a:t>
            </a:r>
          </a:p>
          <a:p>
            <a:pPr marL="1028700" lvl="1" indent="-342900"/>
            <a:r>
              <a:rPr lang="en-US" dirty="0"/>
              <a:t>Professionalism concerns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Pharmacy Responsibilities</a:t>
            </a:r>
          </a:p>
          <a:p>
            <a:pPr marL="1028700" lvl="1" indent="-342900"/>
            <a:r>
              <a:rPr lang="en-US" dirty="0"/>
              <a:t>Execute FtP goals w/ students</a:t>
            </a:r>
          </a:p>
          <a:p>
            <a:pPr marL="1028700" lvl="1" indent="-342900"/>
            <a:r>
              <a:rPr lang="en-US" dirty="0"/>
              <a:t>Coordinate logistics with leader</a:t>
            </a:r>
          </a:p>
          <a:p>
            <a:pPr marL="1028700" lvl="1" indent="-342900"/>
            <a:r>
              <a:rPr lang="en-US" dirty="0"/>
              <a:t>Building sustainability plan (after students)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6C83F-F822-499B-8923-214E4E1A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4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A71A-672B-4172-83D6-808F52ED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Started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C3987-672D-4AE6-AF61-A8BDED9F4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6" y="1202831"/>
            <a:ext cx="5777654" cy="40233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is an </a:t>
            </a:r>
            <a:r>
              <a:rPr lang="en-US" dirty="0" err="1"/>
              <a:t>eCare</a:t>
            </a:r>
            <a:r>
              <a:rPr lang="en-US" dirty="0"/>
              <a:t> plan</a:t>
            </a:r>
          </a:p>
          <a:p>
            <a:pPr marL="1028700" lvl="1" indent="-342900"/>
            <a:r>
              <a:rPr lang="en-US" dirty="0"/>
              <a:t>Background / rationale </a:t>
            </a:r>
          </a:p>
          <a:p>
            <a:pPr marL="1028700" lvl="1" indent="-342900"/>
            <a:r>
              <a:rPr lang="en-US" dirty="0"/>
              <a:t>What are SNOMED codes / appropriate use?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Access </a:t>
            </a:r>
            <a:r>
              <a:rPr lang="en-US" dirty="0" err="1"/>
              <a:t>eCare</a:t>
            </a:r>
            <a:r>
              <a:rPr lang="en-US" dirty="0"/>
              <a:t> plan</a:t>
            </a:r>
          </a:p>
          <a:p>
            <a:pPr marL="1028700" lvl="1" indent="-342900"/>
            <a:r>
              <a:rPr lang="en-US" dirty="0"/>
              <a:t>What video of software involved</a:t>
            </a:r>
          </a:p>
          <a:p>
            <a:pPr marL="1028700" lvl="1" indent="-342900"/>
            <a:r>
              <a:rPr lang="en-US" dirty="0"/>
              <a:t>Nuances of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Clinical Focus</a:t>
            </a:r>
          </a:p>
          <a:p>
            <a:pPr marL="1028700" lvl="1" indent="-342900"/>
            <a:r>
              <a:rPr lang="en-US" dirty="0"/>
              <a:t>Hypertension – See change package</a:t>
            </a:r>
          </a:p>
          <a:p>
            <a:pPr marL="1028700" lvl="1" indent="-342900"/>
            <a:r>
              <a:rPr lang="en-US" dirty="0"/>
              <a:t>Other domains (e.g. – immunizations, opioids)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0217C-3763-4ECC-B845-EF83110D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63BE910-43AE-41CE-AAD3-46D4289CF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776" y="1011981"/>
            <a:ext cx="5685838" cy="478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43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CEDE-42B6-424E-839C-EAFDBFCA3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</a:t>
            </a:r>
            <a:r>
              <a:rPr lang="en-US" dirty="0" err="1"/>
              <a:t>eCare</a:t>
            </a:r>
            <a:r>
              <a:rPr lang="en-US" dirty="0"/>
              <a:t>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72451-B9D6-4BA0-AC7F-A6BC52E22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1" y="1097281"/>
            <a:ext cx="6400800" cy="29506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What it is:</a:t>
            </a:r>
          </a:p>
          <a:p>
            <a:pPr lvl="1"/>
            <a:r>
              <a:rPr lang="en-US" dirty="0"/>
              <a:t>A repository for clinical data for a given patient (active med list, drug therapy problems, lab results, health concerns, patient goals, and more)</a:t>
            </a:r>
          </a:p>
          <a:p>
            <a:pPr lvl="1"/>
            <a:r>
              <a:rPr lang="en-US" dirty="0"/>
              <a:t>An interoperation transmissions standard</a:t>
            </a:r>
          </a:p>
          <a:p>
            <a:pPr lvl="1"/>
            <a:r>
              <a:rPr lang="en-US" dirty="0"/>
              <a:t>An open industry standard (any system can adopt 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9E862F-E060-4631-AA39-6E568FF78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19FBC2-C9EA-429A-B76E-8D55644D5C8C}"/>
              </a:ext>
            </a:extLst>
          </p:cNvPr>
          <p:cNvSpPr txBox="1"/>
          <p:nvPr/>
        </p:nvSpPr>
        <p:spPr>
          <a:xfrm>
            <a:off x="178420" y="4047893"/>
            <a:ext cx="6400799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it is NOT: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It is not a platform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It is not vendor-specific (can work with any system that adopts is)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It is not a construct of CPESN 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Is </a:t>
            </a:r>
            <a:r>
              <a:rPr lang="en-US" sz="2400" dirty="0" err="1"/>
              <a:t>is</a:t>
            </a:r>
            <a:r>
              <a:rPr lang="en-US" sz="2400" dirty="0"/>
              <a:t> not a SOAP note that you print out and fax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514545-E52B-4F80-8839-966AD3A544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1" t="3050" r="8053"/>
          <a:stretch/>
        </p:blipFill>
        <p:spPr>
          <a:xfrm>
            <a:off x="7464106" y="516650"/>
            <a:ext cx="4123302" cy="46039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CDE826-DF85-4C65-943C-311103F4998C}"/>
              </a:ext>
            </a:extLst>
          </p:cNvPr>
          <p:cNvSpPr txBox="1"/>
          <p:nvPr/>
        </p:nvSpPr>
        <p:spPr>
          <a:xfrm>
            <a:off x="6859514" y="5325833"/>
            <a:ext cx="5332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hlinkClick r:id="rId3"/>
              </a:rPr>
              <a:t>https://www.ncpdp.org/NCPDP/media/pdf/Pharmacist-eCare-Plan.pdf</a:t>
            </a:r>
            <a:endParaRPr lang="en-US" sz="1400" dirty="0"/>
          </a:p>
          <a:p>
            <a:pPr algn="ctr"/>
            <a:r>
              <a:rPr lang="en-US" sz="1400" dirty="0">
                <a:hlinkClick r:id="rId4"/>
              </a:rPr>
              <a:t>https://www.ecareplaninitiative.com/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6795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E0D3C-A6E9-41BD-BB3C-45EB9C3F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Started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1D396-530C-4D1A-9012-62D2ADD4F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836" y="1417320"/>
            <a:ext cx="5815397" cy="40233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Patient Planning</a:t>
            </a:r>
          </a:p>
          <a:p>
            <a:pPr marL="1028700" lvl="1" indent="-342900"/>
            <a:r>
              <a:rPr lang="en-US" dirty="0"/>
              <a:t>Types of patients to pull to the side (for students)</a:t>
            </a:r>
          </a:p>
          <a:p>
            <a:pPr marL="1028700" lvl="1" indent="-342900"/>
            <a:r>
              <a:rPr lang="en-US" dirty="0"/>
              <a:t>HTN</a:t>
            </a:r>
          </a:p>
          <a:p>
            <a:pPr marL="1028700" lvl="1" indent="-342900"/>
            <a:r>
              <a:rPr lang="en-US" dirty="0"/>
              <a:t>Enhanced services (co-mingled packages)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is needed per month:</a:t>
            </a:r>
          </a:p>
          <a:p>
            <a:pPr marL="1028700" lvl="1" indent="-342900"/>
            <a:r>
              <a:rPr lang="en-US" dirty="0"/>
              <a:t>10 </a:t>
            </a:r>
            <a:r>
              <a:rPr lang="en-US" dirty="0" err="1"/>
              <a:t>eCare</a:t>
            </a:r>
            <a:r>
              <a:rPr lang="en-US" dirty="0"/>
              <a:t> plans / month (grant goal)</a:t>
            </a:r>
          </a:p>
          <a:p>
            <a:pPr marL="1028700" lvl="1" indent="-342900"/>
            <a:r>
              <a:rPr lang="en-US" dirty="0"/>
              <a:t>Continue practice transformation efforts</a:t>
            </a:r>
          </a:p>
          <a:p>
            <a:pPr marL="1028700" lvl="1" indent="-342900"/>
            <a:r>
              <a:rPr lang="en-US" dirty="0"/>
              <a:t>Report out best practices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329D5-0E51-476A-BF3D-9EC60155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678-B245-40FA-B174-18FA4F7D6821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B7DACCD-EE5E-4E32-988F-ACF55D1214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9"/>
          <a:stretch/>
        </p:blipFill>
        <p:spPr>
          <a:xfrm>
            <a:off x="6096000" y="1581691"/>
            <a:ext cx="5563164" cy="310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431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858</Words>
  <Application>Microsoft Office PowerPoint</Application>
  <PresentationFormat>Widescreen</PresentationFormat>
  <Paragraphs>162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Wingdings</vt:lpstr>
      <vt:lpstr>Office Theme</vt:lpstr>
      <vt:lpstr>PowerPoint Presentation</vt:lpstr>
      <vt:lpstr>Agenda</vt:lpstr>
      <vt:lpstr>FtP Team “CPESN NY”</vt:lpstr>
      <vt:lpstr>FtP Grant Goals </vt:lpstr>
      <vt:lpstr>FtP – WNY Pharmacies Info</vt:lpstr>
      <vt:lpstr>CPESN NY FtP / UB Student Partnership (March) </vt:lpstr>
      <vt:lpstr>How to get Started </vt:lpstr>
      <vt:lpstr>What is an eCare Plan?</vt:lpstr>
      <vt:lpstr>How to get Started - Continued</vt:lpstr>
      <vt:lpstr>Resources</vt:lpstr>
      <vt:lpstr>Next Steps</vt:lpstr>
      <vt:lpstr>Questions / Contact Info</vt:lpstr>
    </vt:vector>
  </TitlesOfParts>
  <Company>University at Buffalo SoPPS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Sweet, Kara</dc:creator>
  <cp:lastModifiedBy>Christopher Daly</cp:lastModifiedBy>
  <cp:revision>78</cp:revision>
  <cp:lastPrinted>2021-03-02T18:36:55Z</cp:lastPrinted>
  <dcterms:created xsi:type="dcterms:W3CDTF">2016-07-01T14:00:22Z</dcterms:created>
  <dcterms:modified xsi:type="dcterms:W3CDTF">2022-11-07T15:39:29Z</dcterms:modified>
</cp:coreProperties>
</file>